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60" r:id="rId2"/>
  </p:sldIdLst>
  <p:sldSz cx="30275213" cy="42803763"/>
  <p:notesSz cx="6858000" cy="9144000"/>
  <p:defaultTextStyle>
    <a:defPPr>
      <a:defRPr lang="ja-JP"/>
    </a:defPPr>
    <a:lvl1pPr marL="0" algn="l" defTabSz="3507730" rtl="0" eaLnBrk="1" latinLnBrk="0" hangingPunct="1">
      <a:defRPr kumimoji="1" sz="6905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kumimoji="1" sz="6905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kumimoji="1" sz="6905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kumimoji="1" sz="6905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kumimoji="1" sz="6905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kumimoji="1" sz="6905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kumimoji="1" sz="6905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kumimoji="1" sz="6905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kumimoji="1" sz="69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74"/>
    <p:restoredTop sz="94798"/>
  </p:normalViewPr>
  <p:slideViewPr>
    <p:cSldViewPr snapToGrid="0" snapToObjects="1">
      <p:cViewPr>
        <p:scale>
          <a:sx n="50" d="100"/>
          <a:sy n="50" d="100"/>
        </p:scale>
        <p:origin x="952" y="-5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57C6C-FDD1-5148-9897-B4DD118DC8BC}" type="datetimeFigureOut">
              <a:rPr kumimoji="1" lang="ja-JP" altLang="en-US" smtClean="0"/>
              <a:t>2021/7/3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7958-9E78-E943-A3DA-98E880AC18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091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47958-9E78-E943-A3DA-98E880AC18A0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5205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7AE1B-0ACC-5247-97CA-55D4282FA710}" type="datetimeFigureOut">
              <a:rPr kumimoji="1" lang="ja-JP" altLang="en-US" smtClean="0"/>
              <a:t>2021/7/3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2D0A5-ED60-B045-B458-09398D79BB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5983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7AE1B-0ACC-5247-97CA-55D4282FA710}" type="datetimeFigureOut">
              <a:rPr kumimoji="1" lang="ja-JP" altLang="en-US" smtClean="0"/>
              <a:t>2021/7/3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2D0A5-ED60-B045-B458-09398D79BB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2100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7AE1B-0ACC-5247-97CA-55D4282FA710}" type="datetimeFigureOut">
              <a:rPr kumimoji="1" lang="ja-JP" altLang="en-US" smtClean="0"/>
              <a:t>2021/7/3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2D0A5-ED60-B045-B458-09398D79BB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0868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7AE1B-0ACC-5247-97CA-55D4282FA710}" type="datetimeFigureOut">
              <a:rPr kumimoji="1" lang="ja-JP" altLang="en-US" smtClean="0"/>
              <a:t>2021/7/3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2D0A5-ED60-B045-B458-09398D79BB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2023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7AE1B-0ACC-5247-97CA-55D4282FA710}" type="datetimeFigureOut">
              <a:rPr kumimoji="1" lang="ja-JP" altLang="en-US" smtClean="0"/>
              <a:t>2021/7/3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2D0A5-ED60-B045-B458-09398D79BB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4560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7AE1B-0ACC-5247-97CA-55D4282FA710}" type="datetimeFigureOut">
              <a:rPr kumimoji="1" lang="ja-JP" altLang="en-US" smtClean="0"/>
              <a:t>2021/7/3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2D0A5-ED60-B045-B458-09398D79BB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6173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7AE1B-0ACC-5247-97CA-55D4282FA710}" type="datetimeFigureOut">
              <a:rPr kumimoji="1" lang="ja-JP" altLang="en-US" smtClean="0"/>
              <a:t>2021/7/3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2D0A5-ED60-B045-B458-09398D79BB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0725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7AE1B-0ACC-5247-97CA-55D4282FA710}" type="datetimeFigureOut">
              <a:rPr kumimoji="1" lang="ja-JP" altLang="en-US" smtClean="0"/>
              <a:t>2021/7/3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2D0A5-ED60-B045-B458-09398D79BB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4545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7AE1B-0ACC-5247-97CA-55D4282FA710}" type="datetimeFigureOut">
              <a:rPr kumimoji="1" lang="ja-JP" altLang="en-US" smtClean="0"/>
              <a:t>2021/7/3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2D0A5-ED60-B045-B458-09398D79BB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3278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7AE1B-0ACC-5247-97CA-55D4282FA710}" type="datetimeFigureOut">
              <a:rPr kumimoji="1" lang="ja-JP" altLang="en-US" smtClean="0"/>
              <a:t>2021/7/3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2D0A5-ED60-B045-B458-09398D79BB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4401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7AE1B-0ACC-5247-97CA-55D4282FA710}" type="datetimeFigureOut">
              <a:rPr kumimoji="1" lang="ja-JP" altLang="en-US" smtClean="0"/>
              <a:t>2021/7/3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2D0A5-ED60-B045-B458-09398D79BB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0206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7AE1B-0ACC-5247-97CA-55D4282FA710}" type="datetimeFigureOut">
              <a:rPr kumimoji="1" lang="ja-JP" altLang="en-US" smtClean="0"/>
              <a:t>2021/7/3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2D0A5-ED60-B045-B458-09398D79BB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2391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kumimoji="1"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kumimoji="1"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kumimoji="1"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kumimoji="1"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8" Type="http://schemas.openxmlformats.org/officeDocument/2006/relationships/image" Target="../media/image15.png"/><Relationship Id="rId39" Type="http://schemas.openxmlformats.org/officeDocument/2006/relationships/image" Target="../media/image9.tiff"/><Relationship Id="rId3" Type="http://schemas.openxmlformats.org/officeDocument/2006/relationships/image" Target="../media/image1.png"/><Relationship Id="rId21" Type="http://schemas.openxmlformats.org/officeDocument/2006/relationships/image" Target="../media/image18.png"/><Relationship Id="rId34" Type="http://schemas.openxmlformats.org/officeDocument/2006/relationships/image" Target="../media/image7.png"/><Relationship Id="rId42" Type="http://schemas.openxmlformats.org/officeDocument/2006/relationships/image" Target="../media/image12.tiff"/><Relationship Id="rId7" Type="http://schemas.openxmlformats.org/officeDocument/2006/relationships/image" Target="../media/image5.png"/><Relationship Id="rId17" Type="http://schemas.openxmlformats.org/officeDocument/2006/relationships/image" Target="../media/image14.png"/><Relationship Id="rId25" Type="http://schemas.openxmlformats.org/officeDocument/2006/relationships/image" Target="../media/image19.png"/><Relationship Id="rId33" Type="http://schemas.openxmlformats.org/officeDocument/2006/relationships/image" Target="../media/image12.png"/><Relationship Id="rId38" Type="http://schemas.openxmlformats.org/officeDocument/2006/relationships/image" Target="../media/image8.tiff"/><Relationship Id="rId46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20" Type="http://schemas.openxmlformats.org/officeDocument/2006/relationships/image" Target="../media/image17.png"/><Relationship Id="rId29" Type="http://schemas.openxmlformats.org/officeDocument/2006/relationships/image" Target="../media/image24.png"/><Relationship Id="rId41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24" Type="http://schemas.openxmlformats.org/officeDocument/2006/relationships/image" Target="../media/image22.png"/><Relationship Id="rId32" Type="http://schemas.openxmlformats.org/officeDocument/2006/relationships/image" Target="../media/image11.png"/><Relationship Id="rId37" Type="http://schemas.openxmlformats.org/officeDocument/2006/relationships/image" Target="../media/image10.png"/><Relationship Id="rId40" Type="http://schemas.openxmlformats.org/officeDocument/2006/relationships/image" Target="../media/image10.tiff"/><Relationship Id="rId45" Type="http://schemas.openxmlformats.org/officeDocument/2006/relationships/image" Target="../media/image20.png"/><Relationship Id="rId36" Type="http://schemas.openxmlformats.org/officeDocument/2006/relationships/image" Target="../media/image9.png"/><Relationship Id="rId10" Type="http://schemas.openxmlformats.org/officeDocument/2006/relationships/image" Target="../media/image6.png"/><Relationship Id="rId19" Type="http://schemas.openxmlformats.org/officeDocument/2006/relationships/image" Target="../media/image16.png"/><Relationship Id="rId44" Type="http://schemas.openxmlformats.org/officeDocument/2006/relationships/image" Target="../media/image14.tiff"/><Relationship Id="rId4" Type="http://schemas.openxmlformats.org/officeDocument/2006/relationships/image" Target="../media/image2.png"/><Relationship Id="rId9" Type="http://schemas.openxmlformats.org/officeDocument/2006/relationships/image" Target="../media/image4.png"/><Relationship Id="rId35" Type="http://schemas.openxmlformats.org/officeDocument/2006/relationships/image" Target="../media/image8.png"/><Relationship Id="rId43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674B1F3-131F-1B44-B8F8-42E49E1E96F0}"/>
              </a:ext>
            </a:extLst>
          </p:cNvPr>
          <p:cNvSpPr txBox="1"/>
          <p:nvPr/>
        </p:nvSpPr>
        <p:spPr>
          <a:xfrm>
            <a:off x="853440" y="182880"/>
            <a:ext cx="28651200" cy="3693319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7200" b="1" dirty="0"/>
              <a:t>Testing Scalable Bell Inequalities for Quantum Graph States</a:t>
            </a:r>
          </a:p>
          <a:p>
            <a:pPr algn="ctr"/>
            <a:r>
              <a:rPr lang="en-US" altLang="ja-JP" sz="7200" b="1" dirty="0"/>
              <a:t>on IBM Quantum Devices</a:t>
            </a:r>
          </a:p>
          <a:p>
            <a:pPr algn="ctr"/>
            <a:r>
              <a:rPr kumimoji="1" lang="en-US" altLang="ja-JP" sz="5400" dirty="0"/>
              <a:t>Bo Yang</a:t>
            </a:r>
            <a:r>
              <a:rPr lang="en-US" altLang="ja-JP" sz="5400" baseline="30000" dirty="0"/>
              <a:t>1</a:t>
            </a:r>
            <a:r>
              <a:rPr kumimoji="1" lang="en-US" altLang="ja-JP" sz="5400" dirty="0"/>
              <a:t>, Rudy Raymond</a:t>
            </a:r>
            <a:r>
              <a:rPr kumimoji="1" lang="en-US" altLang="ja-JP" sz="5400" baseline="30000" dirty="0"/>
              <a:t>2</a:t>
            </a:r>
            <a:r>
              <a:rPr kumimoji="1" lang="en-US" altLang="ja-JP" sz="5400" dirty="0"/>
              <a:t>, </a:t>
            </a:r>
            <a:r>
              <a:rPr lang="en-US" altLang="ja-JP" sz="5400" dirty="0"/>
              <a:t>Hiroshi Imai</a:t>
            </a:r>
            <a:r>
              <a:rPr lang="en-US" altLang="ja-JP" sz="5400" baseline="30000" dirty="0"/>
              <a:t>1</a:t>
            </a:r>
            <a:r>
              <a:rPr lang="en-US" altLang="ja-JP" sz="5400" dirty="0"/>
              <a:t>, </a:t>
            </a:r>
            <a:r>
              <a:rPr lang="en-US" altLang="ja-JP" sz="5400" dirty="0" err="1"/>
              <a:t>Hyungseok</a:t>
            </a:r>
            <a:r>
              <a:rPr lang="en-US" altLang="ja-JP" sz="5400" dirty="0"/>
              <a:t> Chang</a:t>
            </a:r>
            <a:r>
              <a:rPr lang="en-US" altLang="ja-JP" sz="5400" baseline="30000" dirty="0"/>
              <a:t>1</a:t>
            </a:r>
            <a:r>
              <a:rPr lang="en-US" altLang="ja-JP" sz="5400" dirty="0"/>
              <a:t>, and </a:t>
            </a:r>
            <a:r>
              <a:rPr lang="en-US" altLang="ja-JP" sz="5400" dirty="0" err="1"/>
              <a:t>Hidefumi</a:t>
            </a:r>
            <a:r>
              <a:rPr lang="en-US" altLang="ja-JP" sz="5400" dirty="0"/>
              <a:t> Hiraishi</a:t>
            </a:r>
            <a:r>
              <a:rPr lang="en-US" altLang="ja-JP" sz="5400" baseline="30000" dirty="0"/>
              <a:t>1</a:t>
            </a:r>
            <a:endParaRPr lang="en-US" altLang="ja-JP" sz="5400" dirty="0"/>
          </a:p>
          <a:p>
            <a:pPr algn="ctr"/>
            <a:r>
              <a:rPr lang="en-US" altLang="ja-JP" sz="3600" dirty="0"/>
              <a:t>1: Graduate School of Information Science and Technology, The University of Tokyo                       2: IBM Quantum, IBM Research Tokyo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7542B98-94D6-A64A-900D-90E26EDD710A}"/>
              </a:ext>
            </a:extLst>
          </p:cNvPr>
          <p:cNvSpPr txBox="1"/>
          <p:nvPr/>
        </p:nvSpPr>
        <p:spPr>
          <a:xfrm>
            <a:off x="853440" y="38631797"/>
            <a:ext cx="28651200" cy="4022931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wrap="square" numCol="2" rtlCol="0">
            <a:noAutofit/>
          </a:bodyPr>
          <a:lstStyle/>
          <a:p>
            <a:r>
              <a:rPr kumimoji="1" lang="en-US" altLang="ja-JP" sz="6000" b="1" u="sng" dirty="0"/>
              <a:t>References</a:t>
            </a:r>
          </a:p>
          <a:p>
            <a:r>
              <a:rPr lang="en-US" altLang="ja-JP" sz="2400" dirty="0"/>
              <a:t>[1] F. </a:t>
            </a:r>
            <a:r>
              <a:rPr lang="en-US" altLang="ja-JP" sz="2400" dirty="0" err="1"/>
              <a:t>Baccari</a:t>
            </a:r>
            <a:r>
              <a:rPr lang="en-US" altLang="ja-JP" sz="2400" dirty="0"/>
              <a:t>, R. </a:t>
            </a:r>
            <a:r>
              <a:rPr lang="en-US" altLang="ja-JP" sz="2400" dirty="0" err="1"/>
              <a:t>Augusiak</a:t>
            </a:r>
            <a:r>
              <a:rPr lang="en-US" altLang="ja-JP" sz="2400" dirty="0"/>
              <a:t>, I.ˇ</a:t>
            </a:r>
            <a:r>
              <a:rPr lang="en-US" altLang="ja-JP" sz="2400" dirty="0" err="1"/>
              <a:t>Supi</a:t>
            </a:r>
            <a:r>
              <a:rPr lang="en-US" altLang="ja-JP" sz="2400" dirty="0"/>
              <a:t> ́c, J. Tura, and A. </a:t>
            </a:r>
            <a:r>
              <a:rPr lang="en-US" altLang="ja-JP" sz="2400" dirty="0" err="1"/>
              <a:t>Aćın</a:t>
            </a:r>
            <a:r>
              <a:rPr lang="en-US" altLang="ja-JP" sz="2400" dirty="0"/>
              <a:t>, Scalable bell inequalities for qubit graph states and robust self-testing, Phys. Rev. Lett.124, 020402 (2020)</a:t>
            </a:r>
          </a:p>
          <a:p>
            <a:r>
              <a:rPr lang="en-US" altLang="ja-JP" sz="2400" dirty="0"/>
              <a:t>[2] K. X. Wei, I. Lauer, S. Srinivasan, N. </a:t>
            </a:r>
            <a:r>
              <a:rPr lang="en-US" altLang="ja-JP" sz="2400" dirty="0" err="1"/>
              <a:t>Sundaresan</a:t>
            </a:r>
            <a:r>
              <a:rPr lang="en-US" altLang="ja-JP" sz="2400" dirty="0"/>
              <a:t>, D. T. McClure, D. </a:t>
            </a:r>
            <a:r>
              <a:rPr lang="en-US" altLang="ja-JP" sz="2400" dirty="0" err="1"/>
              <a:t>Toyli</a:t>
            </a:r>
            <a:r>
              <a:rPr lang="en-US" altLang="ja-JP" sz="2400" dirty="0"/>
              <a:t>, D. C. McKay, J. M. Gambetta, and S. Sheldon, Verifying multipartite entangled </a:t>
            </a:r>
            <a:r>
              <a:rPr lang="en-US" altLang="ja-JP" sz="2400" dirty="0" err="1"/>
              <a:t>greenberger-horne-zeilinger</a:t>
            </a:r>
            <a:r>
              <a:rPr lang="en-US" altLang="ja-JP" sz="2400" dirty="0"/>
              <a:t> states via multiple quantum coherences, Phys. Rev. A101, 032343 (2020)</a:t>
            </a:r>
          </a:p>
          <a:p>
            <a:r>
              <a:rPr lang="en-US" altLang="ja-JP" sz="2400" dirty="0"/>
              <a:t>[3] W. Huang, W. </a:t>
            </a:r>
            <a:r>
              <a:rPr lang="en-US" altLang="ja-JP" sz="2400" dirty="0" err="1"/>
              <a:t>Chien</a:t>
            </a:r>
            <a:r>
              <a:rPr lang="en-US" altLang="ja-JP" sz="2400" dirty="0"/>
              <a:t>, C. Cho, C. Huang, T. Huang, and C. Chang, </a:t>
            </a:r>
            <a:r>
              <a:rPr lang="en-US" altLang="ja-JP" sz="2400" dirty="0" err="1"/>
              <a:t>Mermin’s</a:t>
            </a:r>
            <a:r>
              <a:rPr lang="en-US" altLang="ja-JP" sz="2400" dirty="0"/>
              <a:t> inequalities of multiple qubits with orthogonal measurements on </a:t>
            </a:r>
            <a:r>
              <a:rPr lang="en-US" altLang="ja-JP" sz="2400" dirty="0" err="1"/>
              <a:t>ibm</a:t>
            </a:r>
            <a:r>
              <a:rPr lang="en-US" altLang="ja-JP" sz="2400" dirty="0"/>
              <a:t> q 53-qubit system, Quantum Engineering2, 10.1002/que2.45 (2020).</a:t>
            </a:r>
          </a:p>
          <a:p>
            <a:endParaRPr lang="en-US" altLang="ja-JP" sz="2400" dirty="0"/>
          </a:p>
          <a:p>
            <a:r>
              <a:rPr lang="en-US" altLang="ja-JP" sz="2400" dirty="0"/>
              <a:t>[4] D. González, D. F. de la </a:t>
            </a:r>
            <a:r>
              <a:rPr lang="en-US" altLang="ja-JP" sz="2400" dirty="0" err="1"/>
              <a:t>Pradilla</a:t>
            </a:r>
            <a:r>
              <a:rPr lang="en-US" altLang="ja-JP" sz="2400" dirty="0"/>
              <a:t>, and G. González, Revisiting the experimental test of </a:t>
            </a:r>
            <a:r>
              <a:rPr lang="en-US" altLang="ja-JP" sz="2400" dirty="0" err="1"/>
              <a:t>mermin’s</a:t>
            </a:r>
            <a:r>
              <a:rPr lang="en-US" altLang="ja-JP" sz="2400" dirty="0"/>
              <a:t> inequalities at </a:t>
            </a:r>
            <a:r>
              <a:rPr lang="en-US" altLang="ja-JP" sz="2400" dirty="0" err="1"/>
              <a:t>ibmq</a:t>
            </a:r>
            <a:r>
              <a:rPr lang="en-US" altLang="ja-JP" sz="2400" dirty="0"/>
              <a:t>, International Journal of Theoretical Physics59,3756–3768 (2020).</a:t>
            </a:r>
          </a:p>
          <a:p>
            <a:r>
              <a:rPr lang="en-US" altLang="ja-JP" sz="2400" dirty="0"/>
              <a:t>[5] O. </a:t>
            </a:r>
            <a:r>
              <a:rPr lang="en-US" altLang="ja-JP" sz="2400" dirty="0" err="1"/>
              <a:t>Gühne</a:t>
            </a:r>
            <a:r>
              <a:rPr lang="en-US" altLang="ja-JP" sz="2400" dirty="0"/>
              <a:t>, G. </a:t>
            </a:r>
            <a:r>
              <a:rPr lang="en-US" altLang="ja-JP" sz="2400" dirty="0" err="1"/>
              <a:t>Tóth</a:t>
            </a:r>
            <a:r>
              <a:rPr lang="en-US" altLang="ja-JP" sz="2400" dirty="0"/>
              <a:t>, P. Hyllus, and H. J. </a:t>
            </a:r>
            <a:r>
              <a:rPr lang="en-US" altLang="ja-JP" sz="2400" dirty="0" err="1"/>
              <a:t>Briegel</a:t>
            </a:r>
            <a:r>
              <a:rPr lang="en-US" altLang="ja-JP" sz="2400" dirty="0"/>
              <a:t>, Bell inequalities for graph states, Physical Review Letters95,10.1103/physrevlett.95.120405 (2005).</a:t>
            </a:r>
          </a:p>
          <a:p>
            <a:r>
              <a:rPr lang="en-US" altLang="ja-JP" sz="2400" dirty="0"/>
              <a:t>[6] </a:t>
            </a:r>
            <a:r>
              <a:rPr lang="en-US" altLang="ja-JP" sz="2400" dirty="0" err="1"/>
              <a:t>Bravyi</a:t>
            </a:r>
            <a:r>
              <a:rPr lang="en-US" altLang="ja-JP" sz="2400" dirty="0"/>
              <a:t>, Sergey, et al. "Mitigating measurement errors in multi-qubit experiments." </a:t>
            </a:r>
            <a:r>
              <a:rPr lang="en-US" altLang="ja-JP" sz="2400" i="1" dirty="0" err="1"/>
              <a:t>arXiv</a:t>
            </a:r>
            <a:r>
              <a:rPr lang="en-US" altLang="ja-JP" sz="2400" i="1" dirty="0"/>
              <a:t> preprint arXiv:2006.14044</a:t>
            </a:r>
            <a:r>
              <a:rPr lang="en-US" altLang="ja-JP" sz="2400" dirty="0"/>
              <a:t> (2020).</a:t>
            </a:r>
          </a:p>
          <a:p>
            <a:r>
              <a:rPr lang="en-US" altLang="ja-JP" sz="2400" dirty="0"/>
              <a:t>[7] Pokharel, Bibek, et al. "Demonstration of fidelity improvement using dynamical decoupling with superconducting qubits." Physical review letters 121.22 (2018): 220502.</a:t>
            </a:r>
          </a:p>
          <a:p>
            <a:r>
              <a:rPr lang="en-US" altLang="ja-JP" sz="2400" dirty="0"/>
              <a:t>[8] Mooney, Gary J., et al. "Generation and verification of 27-qubit Greenberger-Horne-</a:t>
            </a:r>
            <a:r>
              <a:rPr lang="en-US" altLang="ja-JP" sz="2400" dirty="0" err="1"/>
              <a:t>Zeilinger</a:t>
            </a:r>
            <a:r>
              <a:rPr lang="en-US" altLang="ja-JP" sz="2400" dirty="0"/>
              <a:t> states in a superconducting quantum computer." </a:t>
            </a:r>
            <a:r>
              <a:rPr lang="en-US" altLang="ja-JP" sz="2400" i="1" dirty="0" err="1"/>
              <a:t>arXiv</a:t>
            </a:r>
            <a:r>
              <a:rPr lang="en-US" altLang="ja-JP" sz="2400" i="1" dirty="0"/>
              <a:t> preprint arXiv:2101.08946</a:t>
            </a:r>
            <a:r>
              <a:rPr lang="en-US" altLang="ja-JP" sz="2400" dirty="0"/>
              <a:t> (2021).</a:t>
            </a:r>
            <a:endParaRPr lang="ja-JP" altLang="en-US" sz="2400"/>
          </a:p>
          <a:p>
            <a:endParaRPr kumimoji="1" lang="en-US" altLang="ja-JP" sz="2400" b="1" u="sng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CABE0C5-A2A6-464C-8ECC-63BE3DD0732D}"/>
              </a:ext>
            </a:extLst>
          </p:cNvPr>
          <p:cNvSpPr/>
          <p:nvPr/>
        </p:nvSpPr>
        <p:spPr>
          <a:xfrm>
            <a:off x="853440" y="4119360"/>
            <a:ext cx="28651200" cy="1199251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kumimoji="1" lang="en-US" altLang="ja-JP" sz="6000" b="1" u="sng" dirty="0">
                <a:solidFill>
                  <a:schemeClr val="tx1"/>
                </a:solidFill>
              </a:rPr>
              <a:t>Motivation</a:t>
            </a:r>
            <a:endParaRPr lang="en-US" altLang="ja-JP" sz="4000" u="sng" dirty="0">
              <a:solidFill>
                <a:schemeClr val="tx1"/>
              </a:solidFill>
            </a:endParaRPr>
          </a:p>
          <a:p>
            <a:endParaRPr lang="en-US" altLang="ja-JP" sz="4000" dirty="0">
              <a:solidFill>
                <a:schemeClr val="tx1"/>
              </a:solidFill>
            </a:endParaRPr>
          </a:p>
          <a:p>
            <a:endParaRPr lang="en-US" altLang="ja-JP" sz="4000" dirty="0">
              <a:solidFill>
                <a:schemeClr val="tx1"/>
              </a:solidFill>
            </a:endParaRPr>
          </a:p>
          <a:p>
            <a:endParaRPr kumimoji="1" lang="ja-JP" altLang="en-US" sz="4000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63A0C9E-8FE7-6E4A-875C-E88DEC7C9FB4}"/>
              </a:ext>
            </a:extLst>
          </p:cNvPr>
          <p:cNvSpPr/>
          <p:nvPr/>
        </p:nvSpPr>
        <p:spPr>
          <a:xfrm>
            <a:off x="853440" y="16298650"/>
            <a:ext cx="28651200" cy="7854049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kumimoji="1" lang="en-US" altLang="ja-JP" sz="6000" b="1" u="sng" dirty="0">
                <a:solidFill>
                  <a:schemeClr val="tx1"/>
                </a:solidFill>
              </a:rPr>
              <a:t>Preparing Graph States</a:t>
            </a:r>
            <a:endParaRPr lang="en-US" altLang="ja-JP" sz="4800" u="sng" dirty="0">
              <a:solidFill>
                <a:schemeClr val="tx1"/>
              </a:solidFill>
            </a:endParaRPr>
          </a:p>
          <a:p>
            <a:endParaRPr kumimoji="1" lang="en-US" altLang="ja-JP" sz="4800" dirty="0">
              <a:solidFill>
                <a:schemeClr val="tx1"/>
              </a:solidFill>
            </a:endParaRPr>
          </a:p>
          <a:p>
            <a:endParaRPr lang="en-US" altLang="ja-JP" sz="4800" dirty="0">
              <a:solidFill>
                <a:schemeClr val="tx1"/>
              </a:solidFill>
            </a:endParaRPr>
          </a:p>
          <a:p>
            <a:endParaRPr kumimoji="1" lang="en-US" altLang="ja-JP" sz="4800" dirty="0">
              <a:solidFill>
                <a:schemeClr val="tx1"/>
              </a:solidFill>
            </a:endParaRPr>
          </a:p>
          <a:p>
            <a:endParaRPr kumimoji="1" lang="en-US" altLang="ja-JP" sz="4800" dirty="0">
              <a:solidFill>
                <a:schemeClr val="tx1"/>
              </a:solidFill>
            </a:endParaRPr>
          </a:p>
          <a:p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A03C174-5FC5-5E42-8A08-765C9AF42EBC}"/>
              </a:ext>
            </a:extLst>
          </p:cNvPr>
          <p:cNvSpPr/>
          <p:nvPr/>
        </p:nvSpPr>
        <p:spPr>
          <a:xfrm>
            <a:off x="853440" y="24322411"/>
            <a:ext cx="28651200" cy="1412778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kumimoji="1" lang="en-US" altLang="ja-JP" sz="6000" b="1" u="sng" dirty="0">
                <a:solidFill>
                  <a:schemeClr val="tx1"/>
                </a:solidFill>
              </a:rPr>
              <a:t>Experimental Results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F5BE38D0-2D0C-F646-8F1F-6E66C820490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587693" y="18781394"/>
            <a:ext cx="7800877" cy="5036009"/>
          </a:xfrm>
          <a:prstGeom prst="rect">
            <a:avLst/>
          </a:prstGeom>
        </p:spPr>
      </p:pic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43ABE90-1C56-2E4B-85DB-3E2D27755DD6}"/>
              </a:ext>
            </a:extLst>
          </p:cNvPr>
          <p:cNvSpPr/>
          <p:nvPr/>
        </p:nvSpPr>
        <p:spPr>
          <a:xfrm>
            <a:off x="16875374" y="19946798"/>
            <a:ext cx="34450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3600" dirty="0" err="1"/>
              <a:t>ibmq_manhattan</a:t>
            </a:r>
            <a:endParaRPr lang="en-US" altLang="ja-JP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DCAC2AD9-1642-2545-BFE3-1E87ABD45A13}"/>
                  </a:ext>
                </a:extLst>
              </p:cNvPr>
              <p:cNvSpPr/>
              <p:nvPr/>
            </p:nvSpPr>
            <p:spPr>
              <a:xfrm>
                <a:off x="925750" y="18788423"/>
                <a:ext cx="14732751" cy="36474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ja-JP" sz="3600" dirty="0"/>
                  <a:t>We tested for </a:t>
                </a:r>
                <a:r>
                  <a:rPr lang="en-US" altLang="ja-JP" sz="3600" b="1" dirty="0">
                    <a:solidFill>
                      <a:srgbClr val="0070C0"/>
                    </a:solidFill>
                  </a:rPr>
                  <a:t>path graph </a:t>
                </a:r>
                <a:r>
                  <a:rPr lang="en-US" altLang="ja-JP" sz="3600" dirty="0">
                    <a:solidFill>
                      <a:srgbClr val="0070C0"/>
                    </a:solidFill>
                  </a:rPr>
                  <a:t>states </a:t>
                </a:r>
                <a:r>
                  <a:rPr lang="en-US" altLang="ja-JP" sz="3600" dirty="0"/>
                  <a:t>and </a:t>
                </a:r>
                <a:r>
                  <a:rPr lang="en-US" altLang="ja-JP" sz="3600" b="1" dirty="0">
                    <a:solidFill>
                      <a:srgbClr val="0070C0"/>
                    </a:solidFill>
                  </a:rPr>
                  <a:t>star graph </a:t>
                </a:r>
                <a:r>
                  <a:rPr lang="en-US" altLang="ja-JP" sz="3600" dirty="0">
                    <a:solidFill>
                      <a:srgbClr val="0070C0"/>
                    </a:solidFill>
                  </a:rPr>
                  <a:t>states</a:t>
                </a:r>
                <a:r>
                  <a:rPr lang="en-US" altLang="ja-JP" sz="3600" dirty="0"/>
                  <a:t>.</a:t>
                </a:r>
                <a:endParaRPr lang="en-US" altLang="ja-JP" sz="4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ja-JP" sz="3200" b="1" dirty="0"/>
                  <a:t>Path graph states </a:t>
                </a:r>
                <a:r>
                  <a:rPr lang="en-US" altLang="ja-JP" sz="3200" dirty="0"/>
                  <a:t>(→qubit layout for path graphs)</a:t>
                </a:r>
                <a:br>
                  <a:rPr lang="en-US" altLang="ja-JP" sz="3200" b="1" dirty="0"/>
                </a:br>
                <a:r>
                  <a:rPr lang="en-US" altLang="ja-JP" sz="3200" dirty="0"/>
                  <a:t>We use constant depth shallow circuit for preparation of path graph states.</a:t>
                </a:r>
                <a:endParaRPr lang="en-US" altLang="ja-JP" sz="3200" b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ja-JP" sz="3200" b="1" dirty="0"/>
                  <a:t>Star graph states </a:t>
                </a:r>
                <a:r>
                  <a:rPr lang="en-US" altLang="ja-JP" sz="3200" dirty="0"/>
                  <a:t>(→qubit layout for star graphs)</a:t>
                </a:r>
                <a:br>
                  <a:rPr lang="en-US" altLang="ja-JP" sz="3200" b="1" dirty="0"/>
                </a:br>
                <a:r>
                  <a:rPr lang="en-US" altLang="ja-JP" sz="3200" dirty="0"/>
                  <a:t>We prepared star graph states via GHZ state. The GHZ states are realized by shallower circuits using the same approach adopted by Wei et al. [2]</a:t>
                </a:r>
                <a:br>
                  <a:rPr lang="en-US" altLang="ja-JP" sz="3200" dirty="0"/>
                </a:br>
                <a:r>
                  <a:rPr lang="en-US" altLang="ja-JP" sz="3200" dirty="0"/>
                  <a:t>→ The circuit depth of star graphs on </a:t>
                </a:r>
                <a:r>
                  <a:rPr lang="en-US" altLang="ja-JP" sz="3200" dirty="0" err="1"/>
                  <a:t>ibmq_manhattan</a:t>
                </a:r>
                <a:r>
                  <a:rPr lang="en-US" altLang="ja-JP" sz="3200" dirty="0"/>
                  <a:t> is </a:t>
                </a:r>
                <a14:m>
                  <m:oMath xmlns:m="http://schemas.openxmlformats.org/officeDocument/2006/math"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ja-JP" sz="3200" dirty="0"/>
                  <a:t> to the graph size </a:t>
                </a:r>
                <a14:m>
                  <m:oMath xmlns:m="http://schemas.openxmlformats.org/officeDocument/2006/math"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altLang="ja-JP" sz="3200" dirty="0"/>
              </a:p>
            </p:txBody>
          </p:sp>
        </mc:Choice>
        <mc:Fallback xmlns=""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DCAC2AD9-1642-2545-BFE3-1E87ABD45A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750" y="18788423"/>
                <a:ext cx="14732751" cy="3647409"/>
              </a:xfrm>
              <a:prstGeom prst="rect">
                <a:avLst/>
              </a:prstGeom>
              <a:blipFill>
                <a:blip r:embed="rId4"/>
                <a:stretch>
                  <a:fillRect l="-1206" t="-2076" r="-1550" b="-415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9454EC8-FDBD-3843-94BB-D01C08C8EAD5}"/>
              </a:ext>
            </a:extLst>
          </p:cNvPr>
          <p:cNvSpPr txBox="1"/>
          <p:nvPr/>
        </p:nvSpPr>
        <p:spPr>
          <a:xfrm>
            <a:off x="4113244" y="14436042"/>
            <a:ext cx="23885874" cy="150810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016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b="1" dirty="0"/>
              <a:t>Aim of </a:t>
            </a:r>
            <a:r>
              <a:rPr lang="en-US" altLang="ja-JP" sz="4800" b="1" dirty="0"/>
              <a:t>O</a:t>
            </a:r>
            <a:r>
              <a:rPr kumimoji="1" lang="en-US" altLang="ja-JP" sz="4800" b="1" dirty="0"/>
              <a:t>ur Experiments</a:t>
            </a:r>
          </a:p>
          <a:p>
            <a:pPr algn="ctr"/>
            <a:r>
              <a:rPr lang="en-US" altLang="ja-JP" sz="4400" dirty="0"/>
              <a:t>On IBM Quantum devices, h</a:t>
            </a:r>
            <a:r>
              <a:rPr kumimoji="1" lang="en-US" altLang="ja-JP" sz="4400" dirty="0"/>
              <a:t>ow big the graph states can violate the Bell i</a:t>
            </a:r>
            <a:r>
              <a:rPr lang="en-US" altLang="ja-JP" sz="4400" dirty="0"/>
              <a:t>nequality </a:t>
            </a:r>
            <a:r>
              <a:rPr kumimoji="1" lang="en-US" altLang="ja-JP" sz="4400" dirty="0"/>
              <a:t>by </a:t>
            </a:r>
            <a:r>
              <a:rPr kumimoji="1" lang="en-US" altLang="ja-JP" sz="4400" dirty="0" err="1"/>
              <a:t>Baccari</a:t>
            </a:r>
            <a:r>
              <a:rPr kumimoji="1" lang="en-US" altLang="ja-JP" sz="4400" dirty="0"/>
              <a:t> et al. [1]?</a:t>
            </a:r>
            <a:endParaRPr kumimoji="1" lang="ja-JP" altLang="en-US" sz="4400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EB381725-EA5E-1240-93D2-530DB09084C5}"/>
              </a:ext>
            </a:extLst>
          </p:cNvPr>
          <p:cNvSpPr/>
          <p:nvPr/>
        </p:nvSpPr>
        <p:spPr>
          <a:xfrm>
            <a:off x="16846056" y="22871191"/>
            <a:ext cx="34450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3600" dirty="0" err="1"/>
              <a:t>ibmq_toronto</a:t>
            </a:r>
            <a:endParaRPr lang="en-US" altLang="ja-JP" sz="3600" dirty="0"/>
          </a:p>
          <a:p>
            <a:pPr algn="ctr"/>
            <a:r>
              <a:rPr lang="en-US" altLang="ja-JP" sz="3600" dirty="0" err="1"/>
              <a:t>ibmq_sydney</a:t>
            </a:r>
            <a:endParaRPr lang="en-US" altLang="ja-JP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6CD8951B-156F-AD45-B7C8-C0179D222473}"/>
                  </a:ext>
                </a:extLst>
              </p:cNvPr>
              <p:cNvSpPr txBox="1"/>
              <p:nvPr/>
            </p:nvSpPr>
            <p:spPr>
              <a:xfrm>
                <a:off x="21552319" y="16926711"/>
                <a:ext cx="7403681" cy="20569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514350" indent="-514350">
                  <a:buAutoNum type="arabicPeriod"/>
                </a:pPr>
                <a:r>
                  <a:rPr kumimoji="1" lang="en-US" altLang="ja-JP" sz="3200" b="0" dirty="0"/>
                  <a:t>Prepare GHZ state </a:t>
                </a:r>
                <a:r>
                  <a:rPr lang="en-US" altLang="ja-JP" sz="3200" dirty="0"/>
                  <a:t>by</a:t>
                </a:r>
                <a:r>
                  <a:rPr kumimoji="1" lang="en-US" altLang="ja-JP" sz="3200" b="0" dirty="0"/>
                  <a:t> a shallower circuit</a:t>
                </a:r>
              </a:p>
              <a:p>
                <a:pPr marL="514350" indent="-514350">
                  <a:buAutoNum type="arabicPeriod"/>
                </a:pPr>
                <a:r>
                  <a:rPr lang="en-US" altLang="ja-JP" sz="3200" dirty="0"/>
                  <a:t>Apply local Hadamard gate to qubits corresponds to leaf nodes</a:t>
                </a:r>
                <a:endParaRPr kumimoji="1" lang="en-US" altLang="ja-JP" sz="3200" b="0" dirty="0"/>
              </a:p>
              <a:p>
                <a:r>
                  <a:rPr kumimoji="1" lang="en-US" altLang="ja-JP" sz="2800" b="0" dirty="0"/>
                  <a:t>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ja-JP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28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kumimoji="1" lang="en-US" altLang="ja-JP" sz="28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sSup>
                          <m:sSupPr>
                            <m:ctrlP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  <m:t>⊗</m:t>
                            </m:r>
                            <m:d>
                              <m:dPr>
                                <m:ctrlPr>
                                  <a:rPr kumimoji="1" lang="en-US" altLang="ja-JP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ja-JP" sz="28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kumimoji="1" lang="en-US" altLang="ja-JP" sz="2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𝐺𝐻</m:t>
                        </m:r>
                        <m:sSub>
                          <m:sSubPr>
                            <m:ctrlP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sub>
                    </m:sSub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6CD8951B-156F-AD45-B7C8-C0179D222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2319" y="16926711"/>
                <a:ext cx="7403681" cy="2056910"/>
              </a:xfrm>
              <a:prstGeom prst="rect">
                <a:avLst/>
              </a:prstGeom>
              <a:blipFill>
                <a:blip r:embed="rId7"/>
                <a:stretch>
                  <a:fillRect l="-3253" t="-6135" b="-12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DD217AB7-D28B-3840-9431-FEF6BAE97171}"/>
              </a:ext>
            </a:extLst>
          </p:cNvPr>
          <p:cNvSpPr/>
          <p:nvPr/>
        </p:nvSpPr>
        <p:spPr>
          <a:xfrm>
            <a:off x="966233" y="17230099"/>
            <a:ext cx="8467221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3200" dirty="0"/>
              <a:t>We used following IBM Quantum Devices (QV32)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3200" dirty="0"/>
              <a:t>65-qubit device (</a:t>
            </a:r>
            <a:r>
              <a:rPr lang="en-US" altLang="ja-JP" sz="3200" dirty="0" err="1"/>
              <a:t>ibmq_manhattan</a:t>
            </a:r>
            <a:r>
              <a:rPr lang="en-US" altLang="ja-JP" sz="32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3200" dirty="0"/>
              <a:t>27-qubit devices (</a:t>
            </a:r>
            <a:r>
              <a:rPr lang="en-US" altLang="ja-JP" sz="3200" dirty="0" err="1"/>
              <a:t>ibmq_toronto</a:t>
            </a:r>
            <a:r>
              <a:rPr lang="en-US" altLang="ja-JP" sz="3200" dirty="0"/>
              <a:t>, </a:t>
            </a:r>
            <a:r>
              <a:rPr lang="en-US" altLang="ja-JP" sz="3200" dirty="0" err="1"/>
              <a:t>ibmq_sydney</a:t>
            </a:r>
            <a:r>
              <a:rPr lang="en-US" altLang="ja-JP" sz="3200" dirty="0"/>
              <a:t>)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D1231233-C9F7-F94F-B9F6-EEBFF73AF728}"/>
              </a:ext>
            </a:extLst>
          </p:cNvPr>
          <p:cNvSpPr txBox="1"/>
          <p:nvPr/>
        </p:nvSpPr>
        <p:spPr>
          <a:xfrm>
            <a:off x="15024892" y="24489556"/>
            <a:ext cx="14380435" cy="47470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01600">
            <a:solidFill>
              <a:srgbClr val="FF0000"/>
            </a:solidFill>
          </a:ln>
        </p:spPr>
        <p:txBody>
          <a:bodyPr wrap="square" lIns="90000" rtlCol="0">
            <a:noAutofit/>
          </a:bodyPr>
          <a:lstStyle/>
          <a:p>
            <a:r>
              <a:rPr kumimoji="1" lang="en-US" altLang="ja-JP" sz="4800" b="1" u="sng" dirty="0"/>
              <a:t>Our Contribution</a:t>
            </a:r>
          </a:p>
          <a:p>
            <a:r>
              <a:rPr lang="en-US" altLang="ja-JP" sz="3600" b="1" dirty="0"/>
              <a:t>We support the benefits of the </a:t>
            </a:r>
            <a:r>
              <a:rPr lang="en-US" altLang="ja-JP" sz="3600" b="1" dirty="0">
                <a:solidFill>
                  <a:srgbClr val="FF0000"/>
                </a:solidFill>
              </a:rPr>
              <a:t>scalability</a:t>
            </a:r>
            <a:r>
              <a:rPr lang="en-US" altLang="ja-JP" sz="3600" b="1" dirty="0"/>
              <a:t> of Bell inequality proposed by </a:t>
            </a:r>
            <a:r>
              <a:rPr lang="en-US" altLang="ja-JP" sz="3600" b="1" dirty="0" err="1"/>
              <a:t>Baccari</a:t>
            </a:r>
            <a:r>
              <a:rPr lang="en-US" altLang="ja-JP" sz="3600" b="1" dirty="0"/>
              <a:t> et al. [1] by our experimental results.</a:t>
            </a:r>
            <a:endParaRPr kumimoji="1" lang="en-US" altLang="ja-JP" sz="3600" dirty="0"/>
          </a:p>
          <a:p>
            <a:endParaRPr kumimoji="1" lang="en-US" altLang="ja-JP" sz="1000" dirty="0"/>
          </a:p>
          <a:p>
            <a:endParaRPr lang="en-US" altLang="ja-JP" sz="3600" dirty="0"/>
          </a:p>
          <a:p>
            <a:endParaRPr lang="en-US" altLang="ja-JP" sz="3600" dirty="0"/>
          </a:p>
          <a:p>
            <a:endParaRPr kumimoji="1" lang="en-US" altLang="ja-JP" sz="3600" dirty="0"/>
          </a:p>
          <a:p>
            <a:endParaRPr lang="en-US" altLang="ja-JP" sz="36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5838A39-E5BE-F543-A73B-0C24C387626A}"/>
              </a:ext>
            </a:extLst>
          </p:cNvPr>
          <p:cNvSpPr txBox="1"/>
          <p:nvPr/>
        </p:nvSpPr>
        <p:spPr>
          <a:xfrm>
            <a:off x="14950616" y="31712934"/>
            <a:ext cx="125437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b="1" u="sng" dirty="0"/>
              <a:t>Future Works</a:t>
            </a: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B5E5B219-38B3-C54C-8FD0-B1796211A005}"/>
              </a:ext>
            </a:extLst>
          </p:cNvPr>
          <p:cNvSpPr/>
          <p:nvPr/>
        </p:nvSpPr>
        <p:spPr>
          <a:xfrm>
            <a:off x="23679194" y="23585609"/>
            <a:ext cx="3207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/>
              <a:t>On </a:t>
            </a:r>
            <a:r>
              <a:rPr lang="en-US" altLang="ja-JP" sz="2800" dirty="0" err="1"/>
              <a:t>ibmq_manhattan</a:t>
            </a:r>
            <a:endParaRPr lang="ja-JP" altLang="en-US" sz="2800"/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5E184C71-3F4F-354F-80A8-EEEF411DD3A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816738" y="16920739"/>
            <a:ext cx="3562283" cy="3347780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DDBD0465-A9AE-154B-8FDB-2DB00227ABD6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816738" y="20744165"/>
            <a:ext cx="3503646" cy="2388572"/>
          </a:xfrm>
          <a:prstGeom prst="rect">
            <a:avLst/>
          </a:prstGeom>
        </p:spPr>
      </p:pic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CAB0F50A-1393-4D43-8F23-A6231309DEFB}"/>
              </a:ext>
            </a:extLst>
          </p:cNvPr>
          <p:cNvSpPr/>
          <p:nvPr/>
        </p:nvSpPr>
        <p:spPr>
          <a:xfrm>
            <a:off x="15794580" y="16384879"/>
            <a:ext cx="56065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3600" b="1" dirty="0"/>
              <a:t>Qubit layout for path graphs</a:t>
            </a: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00F1F31C-5862-1248-BF25-1DC35510516D}"/>
              </a:ext>
            </a:extLst>
          </p:cNvPr>
          <p:cNvSpPr/>
          <p:nvPr/>
        </p:nvSpPr>
        <p:spPr>
          <a:xfrm>
            <a:off x="22762064" y="16384879"/>
            <a:ext cx="54521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3600" b="1" dirty="0"/>
              <a:t>Qubit layout for star graphs</a:t>
            </a:r>
          </a:p>
        </p:txBody>
      </p: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FEA5A999-9CF0-7848-AFD9-113885200CF9}"/>
              </a:ext>
            </a:extLst>
          </p:cNvPr>
          <p:cNvCxnSpPr>
            <a:cxnSpLocks/>
          </p:cNvCxnSpPr>
          <p:nvPr/>
        </p:nvCxnSpPr>
        <p:spPr>
          <a:xfrm>
            <a:off x="21401178" y="16387272"/>
            <a:ext cx="0" cy="74301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86810483-FD23-D540-A6FD-E7EB4A7DC55C}"/>
              </a:ext>
            </a:extLst>
          </p:cNvPr>
          <p:cNvCxnSpPr>
            <a:cxnSpLocks/>
          </p:cNvCxnSpPr>
          <p:nvPr/>
        </p:nvCxnSpPr>
        <p:spPr>
          <a:xfrm>
            <a:off x="15758158" y="16387272"/>
            <a:ext cx="0" cy="74301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3" name="表 52">
            <a:extLst>
              <a:ext uri="{FF2B5EF4-FFF2-40B4-BE49-F238E27FC236}">
                <a16:creationId xmlns:a16="http://schemas.microsoft.com/office/drawing/2014/main" id="{86413F07-680E-8641-B8BC-17DF6E2C28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658217"/>
              </p:ext>
            </p:extLst>
          </p:nvPr>
        </p:nvGraphicFramePr>
        <p:xfrm>
          <a:off x="15152112" y="26361664"/>
          <a:ext cx="8340934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1734">
                  <a:extLst>
                    <a:ext uri="{9D8B030D-6E8A-4147-A177-3AD203B41FA5}">
                      <a16:colId xmlns:a16="http://schemas.microsoft.com/office/drawing/2014/main" val="3569360556"/>
                    </a:ext>
                  </a:extLst>
                </a:gridCol>
                <a:gridCol w="2549769">
                  <a:extLst>
                    <a:ext uri="{9D8B030D-6E8A-4147-A177-3AD203B41FA5}">
                      <a16:colId xmlns:a16="http://schemas.microsoft.com/office/drawing/2014/main" val="2161287769"/>
                    </a:ext>
                  </a:extLst>
                </a:gridCol>
                <a:gridCol w="2479431">
                  <a:extLst>
                    <a:ext uri="{9D8B030D-6E8A-4147-A177-3AD203B41FA5}">
                      <a16:colId xmlns:a16="http://schemas.microsoft.com/office/drawing/2014/main" val="34153771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4000" dirty="0"/>
                        <a:t>Device(</a:t>
                      </a:r>
                      <a:r>
                        <a:rPr kumimoji="1" lang="en-US" altLang="ja-JP" sz="4000" dirty="0" err="1"/>
                        <a:t>ibmq</a:t>
                      </a:r>
                      <a:r>
                        <a:rPr kumimoji="1" lang="en-US" altLang="ja-JP" sz="4000" dirty="0"/>
                        <a:t>_)</a:t>
                      </a:r>
                      <a:endParaRPr kumimoji="1" lang="ja-JP" altLang="en-US" sz="4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4000" dirty="0"/>
                        <a:t>Path Graph</a:t>
                      </a:r>
                      <a:endParaRPr kumimoji="1" lang="ja-JP" altLang="en-US" sz="4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4000" dirty="0"/>
                        <a:t>Star Graph</a:t>
                      </a:r>
                      <a:endParaRPr kumimoji="1" lang="ja-JP" altLang="en-US" sz="4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815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4000" dirty="0"/>
                        <a:t>Toronto</a:t>
                      </a:r>
                      <a:endParaRPr kumimoji="1" lang="ja-JP" altLang="en-US" sz="4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4000" dirty="0"/>
                        <a:t>21</a:t>
                      </a:r>
                      <a:endParaRPr kumimoji="1" lang="ja-JP" altLang="en-US" sz="4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4000" dirty="0"/>
                        <a:t>6 (</a:t>
                      </a:r>
                      <a:r>
                        <a:rPr kumimoji="1" lang="en-US" altLang="ja-JP" sz="4000" b="1" dirty="0">
                          <a:solidFill>
                            <a:srgbClr val="00B050"/>
                          </a:solidFill>
                        </a:rPr>
                        <a:t>11</a:t>
                      </a:r>
                      <a:r>
                        <a:rPr kumimoji="1" lang="en-US" altLang="ja-JP" sz="4000" dirty="0"/>
                        <a:t>)</a:t>
                      </a:r>
                      <a:endParaRPr kumimoji="1" lang="en-US" altLang="ja-JP" sz="40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263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4000" dirty="0"/>
                        <a:t>Sydney</a:t>
                      </a:r>
                      <a:endParaRPr kumimoji="1" lang="ja-JP" altLang="en-US" sz="4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4000" dirty="0"/>
                        <a:t>21</a:t>
                      </a:r>
                      <a:endParaRPr kumimoji="1" lang="ja-JP" altLang="en-US" sz="4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4000" dirty="0"/>
                        <a:t>7 (</a:t>
                      </a:r>
                      <a:r>
                        <a:rPr kumimoji="1" lang="en-US" altLang="ja-JP" sz="4000" b="1" dirty="0">
                          <a:solidFill>
                            <a:srgbClr val="00B050"/>
                          </a:solidFill>
                        </a:rPr>
                        <a:t>10</a:t>
                      </a:r>
                      <a:r>
                        <a:rPr kumimoji="1" lang="en-US" altLang="ja-JP" sz="4000" dirty="0"/>
                        <a:t>)</a:t>
                      </a:r>
                      <a:endParaRPr kumimoji="1" lang="en-US" altLang="ja-JP" sz="40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43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4000" dirty="0"/>
                        <a:t>Manhattan</a:t>
                      </a:r>
                      <a:endParaRPr kumimoji="1" lang="ja-JP" altLang="en-US" sz="4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4000" dirty="0"/>
                        <a:t>57</a:t>
                      </a:r>
                      <a:endParaRPr kumimoji="1" lang="ja-JP" altLang="en-US" sz="4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4000" dirty="0"/>
                        <a:t>7 (</a:t>
                      </a:r>
                      <a:r>
                        <a:rPr kumimoji="1" lang="en-US" altLang="ja-JP" sz="4000" b="1" dirty="0">
                          <a:solidFill>
                            <a:srgbClr val="00B050"/>
                          </a:solidFill>
                        </a:rPr>
                        <a:t>7</a:t>
                      </a:r>
                      <a:r>
                        <a:rPr kumimoji="1" lang="en-US" altLang="ja-JP" sz="4000" dirty="0"/>
                        <a:t>)</a:t>
                      </a:r>
                      <a:endParaRPr kumimoji="1" lang="ja-JP" altLang="en-US" sz="4000" i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4600753"/>
                  </a:ext>
                </a:extLst>
              </a:tr>
            </a:tbl>
          </a:graphicData>
        </a:graphic>
      </p:graphicFrame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E2CC973C-71C8-FC49-AD2E-839E311BBEE1}"/>
              </a:ext>
            </a:extLst>
          </p:cNvPr>
          <p:cNvSpPr txBox="1"/>
          <p:nvPr/>
        </p:nvSpPr>
        <p:spPr>
          <a:xfrm>
            <a:off x="977458" y="7995435"/>
            <a:ext cx="14412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/>
              <a:t>Experimental verification of multi-qubit quantum states</a:t>
            </a:r>
            <a:endParaRPr kumimoji="1" lang="ja-JP" altLang="en-US" sz="4800" b="1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46DAA9B3-A666-AE47-9E20-531882ACC45A}"/>
              </a:ext>
            </a:extLst>
          </p:cNvPr>
          <p:cNvSpPr/>
          <p:nvPr/>
        </p:nvSpPr>
        <p:spPr>
          <a:xfrm>
            <a:off x="17143904" y="34629888"/>
            <a:ext cx="1126739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600" dirty="0"/>
              <a:t>The refocusing method used in [2] or the dynamical decoupling techniques used in the experiments by Pokharel et al. [7] might improve these negative correlations</a:t>
            </a:r>
            <a:endParaRPr lang="ja-JP" altLang="en-US" sz="3600"/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2D27F42B-3175-594B-AFC1-D6B70C1DF2C3}"/>
              </a:ext>
            </a:extLst>
          </p:cNvPr>
          <p:cNvSpPr txBox="1"/>
          <p:nvPr/>
        </p:nvSpPr>
        <p:spPr>
          <a:xfrm>
            <a:off x="17143904" y="33465657"/>
            <a:ext cx="10979878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3600" dirty="0"/>
              <a:t>Likely to be caused by dephasing error of T1/T2 relaxation when making GHZ state (mentioned in [2])</a:t>
            </a:r>
            <a:endParaRPr kumimoji="1" lang="ja-JP" altLang="en-US" sz="3600"/>
          </a:p>
        </p:txBody>
      </p:sp>
      <p:sp>
        <p:nvSpPr>
          <p:cNvPr id="69" name="屈折矢印 68">
            <a:extLst>
              <a:ext uri="{FF2B5EF4-FFF2-40B4-BE49-F238E27FC236}">
                <a16:creationId xmlns:a16="http://schemas.microsoft.com/office/drawing/2014/main" id="{A4CD6AD3-5EA2-C845-81B1-154C0AE81E50}"/>
              </a:ext>
            </a:extLst>
          </p:cNvPr>
          <p:cNvSpPr/>
          <p:nvPr/>
        </p:nvSpPr>
        <p:spPr>
          <a:xfrm rot="5400000">
            <a:off x="15938468" y="33957506"/>
            <a:ext cx="1736058" cy="73152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345DF046-A987-C540-9795-0B44D30AE289}"/>
              </a:ext>
            </a:extLst>
          </p:cNvPr>
          <p:cNvCxnSpPr>
            <a:cxnSpLocks/>
          </p:cNvCxnSpPr>
          <p:nvPr/>
        </p:nvCxnSpPr>
        <p:spPr>
          <a:xfrm>
            <a:off x="16222679" y="32860918"/>
            <a:ext cx="1211642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85466361-E741-9D42-83DF-9BD721008DE1}"/>
              </a:ext>
            </a:extLst>
          </p:cNvPr>
          <p:cNvCxnSpPr>
            <a:cxnSpLocks/>
          </p:cNvCxnSpPr>
          <p:nvPr/>
        </p:nvCxnSpPr>
        <p:spPr>
          <a:xfrm>
            <a:off x="16211793" y="33388875"/>
            <a:ext cx="47496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コネクタ 128">
            <a:extLst>
              <a:ext uri="{FF2B5EF4-FFF2-40B4-BE49-F238E27FC236}">
                <a16:creationId xmlns:a16="http://schemas.microsoft.com/office/drawing/2014/main" id="{796B29B3-5A61-DE4B-8089-CBE143B47683}"/>
              </a:ext>
            </a:extLst>
          </p:cNvPr>
          <p:cNvCxnSpPr>
            <a:cxnSpLocks/>
          </p:cNvCxnSpPr>
          <p:nvPr/>
        </p:nvCxnSpPr>
        <p:spPr>
          <a:xfrm>
            <a:off x="8239899" y="8655013"/>
            <a:ext cx="687956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A6887377-3708-FD4C-AC5C-AF54DF348145}"/>
              </a:ext>
            </a:extLst>
          </p:cNvPr>
          <p:cNvSpPr/>
          <p:nvPr/>
        </p:nvSpPr>
        <p:spPr>
          <a:xfrm>
            <a:off x="1010942" y="9150255"/>
            <a:ext cx="10850858" cy="5147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</p:spPr>
        <p:txBody>
          <a:bodyPr wrap="square">
            <a:noAutofit/>
          </a:bodyPr>
          <a:lstStyle/>
          <a:p>
            <a:r>
              <a:rPr lang="en-US" altLang="ja-JP" sz="4000" b="1" dirty="0">
                <a:solidFill>
                  <a:srgbClr val="00B050"/>
                </a:solidFill>
              </a:rPr>
              <a:t>Many approaches </a:t>
            </a:r>
            <a:r>
              <a:rPr lang="en-US" altLang="ja-JP" sz="4000" b="1" dirty="0"/>
              <a:t>for the verification: e.g.</a:t>
            </a:r>
          </a:p>
          <a:p>
            <a:endParaRPr lang="en-US" altLang="ja-JP" sz="4000" b="1" dirty="0"/>
          </a:p>
          <a:p>
            <a:endParaRPr lang="en-US" altLang="ja-JP" sz="4000" b="1" dirty="0"/>
          </a:p>
          <a:p>
            <a:endParaRPr lang="en-US" altLang="ja-JP" sz="4000" b="1" dirty="0"/>
          </a:p>
          <a:p>
            <a:endParaRPr lang="en-US" altLang="ja-JP" sz="4000" b="1" dirty="0"/>
          </a:p>
          <a:p>
            <a:endParaRPr lang="en-US" altLang="ja-JP" sz="4000" b="1" dirty="0"/>
          </a:p>
          <a:p>
            <a:endParaRPr lang="en-US" altLang="ja-JP" sz="4000" b="1" dirty="0"/>
          </a:p>
          <a:p>
            <a:r>
              <a:rPr lang="en-US" altLang="ja-JP" sz="4000" b="1" dirty="0"/>
              <a:t> </a:t>
            </a:r>
          </a:p>
        </p:txBody>
      </p:sp>
      <p:sp>
        <p:nvSpPr>
          <p:cNvPr id="151" name="角丸四角形 150">
            <a:extLst>
              <a:ext uri="{FF2B5EF4-FFF2-40B4-BE49-F238E27FC236}">
                <a16:creationId xmlns:a16="http://schemas.microsoft.com/office/drawing/2014/main" id="{631090E6-368A-9444-A8DA-B0DACF499865}"/>
              </a:ext>
            </a:extLst>
          </p:cNvPr>
          <p:cNvSpPr/>
          <p:nvPr/>
        </p:nvSpPr>
        <p:spPr>
          <a:xfrm>
            <a:off x="16718446" y="4344513"/>
            <a:ext cx="12515636" cy="4661839"/>
          </a:xfrm>
          <a:prstGeom prst="roundRect">
            <a:avLst>
              <a:gd name="adj" fmla="val 8413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4" name="図 133">
            <a:extLst>
              <a:ext uri="{FF2B5EF4-FFF2-40B4-BE49-F238E27FC236}">
                <a16:creationId xmlns:a16="http://schemas.microsoft.com/office/drawing/2014/main" id="{AFAD166E-876E-C44B-9409-40EB9A6F4FAC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029351" y="4308156"/>
            <a:ext cx="4788269" cy="43598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テキスト ボックス 141">
                <a:extLst>
                  <a:ext uri="{FF2B5EF4-FFF2-40B4-BE49-F238E27FC236}">
                    <a16:creationId xmlns:a16="http://schemas.microsoft.com/office/drawing/2014/main" id="{BD47FE1D-9989-214D-8D6A-E2490E9313DF}"/>
                  </a:ext>
                </a:extLst>
              </p:cNvPr>
              <p:cNvSpPr txBox="1"/>
              <p:nvPr/>
            </p:nvSpPr>
            <p:spPr>
              <a:xfrm>
                <a:off x="24820976" y="8394212"/>
                <a:ext cx="307347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000" dirty="0"/>
                  <a:t>e.g.) Star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ja-JP" sz="3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kumimoji="1" lang="ja-JP" altLang="en-US" sz="3000"/>
              </a:p>
            </p:txBody>
          </p:sp>
        </mc:Choice>
        <mc:Fallback xmlns="">
          <p:sp>
            <p:nvSpPr>
              <p:cNvPr id="142" name="テキスト ボックス 141">
                <a:extLst>
                  <a:ext uri="{FF2B5EF4-FFF2-40B4-BE49-F238E27FC236}">
                    <a16:creationId xmlns:a16="http://schemas.microsoft.com/office/drawing/2014/main" id="{BD47FE1D-9989-214D-8D6A-E2490E931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0976" y="8394212"/>
                <a:ext cx="3073470" cy="553998"/>
              </a:xfrm>
              <a:prstGeom prst="rect">
                <a:avLst/>
              </a:prstGeom>
              <a:blipFill>
                <a:blip r:embed="rId17"/>
                <a:stretch>
                  <a:fillRect l="-4115" t="-11111" b="-311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テキスト ボックス 142">
                <a:extLst>
                  <a:ext uri="{FF2B5EF4-FFF2-40B4-BE49-F238E27FC236}">
                    <a16:creationId xmlns:a16="http://schemas.microsoft.com/office/drawing/2014/main" id="{FE87F856-4A4A-4B4E-8CD0-C2E681A8E534}"/>
                  </a:ext>
                </a:extLst>
              </p:cNvPr>
              <p:cNvSpPr txBox="1"/>
              <p:nvPr/>
            </p:nvSpPr>
            <p:spPr>
              <a:xfrm>
                <a:off x="26734932" y="4336241"/>
                <a:ext cx="94551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</m:oMath>
                  </m:oMathPara>
                </a14:m>
                <a:endParaRPr kumimoji="1" lang="ja-JP" altLang="en-US" sz="3600"/>
              </a:p>
            </p:txBody>
          </p:sp>
        </mc:Choice>
        <mc:Fallback xmlns="">
          <p:sp>
            <p:nvSpPr>
              <p:cNvPr id="143" name="テキスト ボックス 142">
                <a:extLst>
                  <a:ext uri="{FF2B5EF4-FFF2-40B4-BE49-F238E27FC236}">
                    <a16:creationId xmlns:a16="http://schemas.microsoft.com/office/drawing/2014/main" id="{FE87F856-4A4A-4B4E-8CD0-C2E681A8E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34932" y="4336241"/>
                <a:ext cx="945515" cy="6463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テキスト ボックス 143">
                <a:extLst>
                  <a:ext uri="{FF2B5EF4-FFF2-40B4-BE49-F238E27FC236}">
                    <a16:creationId xmlns:a16="http://schemas.microsoft.com/office/drawing/2014/main" id="{05A483E0-2BBE-C246-84FB-1AA495F8A4EC}"/>
                  </a:ext>
                </a:extLst>
              </p:cNvPr>
              <p:cNvSpPr txBox="1"/>
              <p:nvPr/>
            </p:nvSpPr>
            <p:spPr>
              <a:xfrm>
                <a:off x="24160388" y="7929256"/>
                <a:ext cx="94551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</m:oMath>
                  </m:oMathPara>
                </a14:m>
                <a:endParaRPr kumimoji="1" lang="ja-JP" altLang="en-US" sz="3600"/>
              </a:p>
            </p:txBody>
          </p:sp>
        </mc:Choice>
        <mc:Fallback xmlns="">
          <p:sp>
            <p:nvSpPr>
              <p:cNvPr id="144" name="テキスト ボックス 143">
                <a:extLst>
                  <a:ext uri="{FF2B5EF4-FFF2-40B4-BE49-F238E27FC236}">
                    <a16:creationId xmlns:a16="http://schemas.microsoft.com/office/drawing/2014/main" id="{05A483E0-2BBE-C246-84FB-1AA495F8A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0388" y="7929256"/>
                <a:ext cx="945515" cy="6463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テキスト ボックス 144">
                <a:extLst>
                  <a:ext uri="{FF2B5EF4-FFF2-40B4-BE49-F238E27FC236}">
                    <a16:creationId xmlns:a16="http://schemas.microsoft.com/office/drawing/2014/main" id="{AA7795E3-6EC3-124D-B379-1F7674665B3D}"/>
                  </a:ext>
                </a:extLst>
              </p:cNvPr>
              <p:cNvSpPr txBox="1"/>
              <p:nvPr/>
            </p:nvSpPr>
            <p:spPr>
              <a:xfrm>
                <a:off x="28344863" y="5283769"/>
                <a:ext cx="94551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</m:oMath>
                  </m:oMathPara>
                </a14:m>
                <a:endParaRPr kumimoji="1" lang="ja-JP" altLang="en-US" sz="3600"/>
              </a:p>
            </p:txBody>
          </p:sp>
        </mc:Choice>
        <mc:Fallback xmlns="">
          <p:sp>
            <p:nvSpPr>
              <p:cNvPr id="145" name="テキスト ボックス 144">
                <a:extLst>
                  <a:ext uri="{FF2B5EF4-FFF2-40B4-BE49-F238E27FC236}">
                    <a16:creationId xmlns:a16="http://schemas.microsoft.com/office/drawing/2014/main" id="{AA7795E3-6EC3-124D-B379-1F7674665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4863" y="5283769"/>
                <a:ext cx="945515" cy="64633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36D797C4-D04A-E040-8ABC-95CAA9F548FD}"/>
                  </a:ext>
                </a:extLst>
              </p:cNvPr>
              <p:cNvSpPr txBox="1"/>
              <p:nvPr/>
            </p:nvSpPr>
            <p:spPr>
              <a:xfrm>
                <a:off x="27866344" y="7910790"/>
                <a:ext cx="94551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</m:oMath>
                  </m:oMathPara>
                </a14:m>
                <a:endParaRPr kumimoji="1" lang="ja-JP" altLang="en-US" sz="3600"/>
              </a:p>
            </p:txBody>
          </p:sp>
        </mc:Choice>
        <mc:Fallback xmlns=""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36D797C4-D04A-E040-8ABC-95CAA9F54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6344" y="7910790"/>
                <a:ext cx="945515" cy="64633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F0759CD3-ABD9-2D4D-8F28-DF068D8FE82E}"/>
              </a:ext>
            </a:extLst>
          </p:cNvPr>
          <p:cNvSpPr txBox="1"/>
          <p:nvPr/>
        </p:nvSpPr>
        <p:spPr>
          <a:xfrm>
            <a:off x="26240939" y="7588416"/>
            <a:ext cx="596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CZ</a:t>
            </a:r>
            <a:endParaRPr kumimoji="1" lang="ja-JP" altLang="en-US" sz="3200"/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FCDAAEB1-91A6-9842-9468-AB1123960D86}"/>
              </a:ext>
            </a:extLst>
          </p:cNvPr>
          <p:cNvSpPr txBox="1"/>
          <p:nvPr/>
        </p:nvSpPr>
        <p:spPr>
          <a:xfrm rot="15098007">
            <a:off x="24529203" y="6951419"/>
            <a:ext cx="596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CZ</a:t>
            </a:r>
            <a:endParaRPr kumimoji="1" lang="ja-JP" altLang="en-US" sz="3200"/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675E4BFD-74A6-124A-84F1-F62882494737}"/>
              </a:ext>
            </a:extLst>
          </p:cNvPr>
          <p:cNvSpPr txBox="1"/>
          <p:nvPr/>
        </p:nvSpPr>
        <p:spPr>
          <a:xfrm rot="17426366">
            <a:off x="25497388" y="5770123"/>
            <a:ext cx="596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CZ</a:t>
            </a:r>
            <a:endParaRPr kumimoji="1" lang="ja-JP" altLang="en-US" sz="3200"/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FEFBBCCC-54A9-BA41-9655-B6EECACAB838}"/>
              </a:ext>
            </a:extLst>
          </p:cNvPr>
          <p:cNvSpPr txBox="1"/>
          <p:nvPr/>
        </p:nvSpPr>
        <p:spPr>
          <a:xfrm rot="19396305">
            <a:off x="26531584" y="6521103"/>
            <a:ext cx="596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CZ</a:t>
            </a:r>
            <a:endParaRPr kumimoji="1" lang="ja-JP" altLang="en-US" sz="3200"/>
          </a:p>
        </p:txBody>
      </p:sp>
      <p:sp>
        <p:nvSpPr>
          <p:cNvPr id="158" name="テキスト ボックス 157">
            <a:extLst>
              <a:ext uri="{FF2B5EF4-FFF2-40B4-BE49-F238E27FC236}">
                <a16:creationId xmlns:a16="http://schemas.microsoft.com/office/drawing/2014/main" id="{8665B5EF-F441-8A41-8931-7832E2336C7E}"/>
              </a:ext>
            </a:extLst>
          </p:cNvPr>
          <p:cNvSpPr txBox="1">
            <a:spLocks/>
          </p:cNvSpPr>
          <p:nvPr/>
        </p:nvSpPr>
        <p:spPr>
          <a:xfrm>
            <a:off x="12019302" y="9145070"/>
            <a:ext cx="17383737" cy="51529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4000" dirty="0"/>
              <a:t>Bell inequality can be used for entanglement verification of quantum state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ja-JP" sz="4000" dirty="0"/>
              <a:t>Bell inequality </a:t>
            </a:r>
            <a:r>
              <a:rPr lang="en-US" altLang="ja-JP" sz="4000" dirty="0">
                <a:solidFill>
                  <a:srgbClr val="0070C0"/>
                </a:solidFill>
              </a:rPr>
              <a:t>for graph state </a:t>
            </a:r>
            <a:r>
              <a:rPr lang="en-US" altLang="ja-JP" sz="4000" dirty="0"/>
              <a:t>was firstly proposed by  </a:t>
            </a:r>
            <a:r>
              <a:rPr lang="en-US" altLang="ja-JP" sz="4000" dirty="0" err="1"/>
              <a:t>Gühne</a:t>
            </a:r>
            <a:r>
              <a:rPr lang="en-US" altLang="ja-JP" sz="4000" dirty="0"/>
              <a:t> et al. [5] (2005)</a:t>
            </a:r>
          </a:p>
        </p:txBody>
      </p:sp>
      <p:sp>
        <p:nvSpPr>
          <p:cNvPr id="160" name="下矢印 159">
            <a:extLst>
              <a:ext uri="{FF2B5EF4-FFF2-40B4-BE49-F238E27FC236}">
                <a16:creationId xmlns:a16="http://schemas.microsoft.com/office/drawing/2014/main" id="{F6BE2F07-E59F-4B46-87F7-261492FB7479}"/>
              </a:ext>
            </a:extLst>
          </p:cNvPr>
          <p:cNvSpPr/>
          <p:nvPr/>
        </p:nvSpPr>
        <p:spPr>
          <a:xfrm rot="16200000">
            <a:off x="2058923" y="13746081"/>
            <a:ext cx="1579020" cy="2963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テキスト ボックス 165">
            <a:extLst>
              <a:ext uri="{FF2B5EF4-FFF2-40B4-BE49-F238E27FC236}">
                <a16:creationId xmlns:a16="http://schemas.microsoft.com/office/drawing/2014/main" id="{C8C11747-4AEC-B344-8152-F22BFD3C014D}"/>
              </a:ext>
            </a:extLst>
          </p:cNvPr>
          <p:cNvSpPr txBox="1"/>
          <p:nvPr/>
        </p:nvSpPr>
        <p:spPr>
          <a:xfrm>
            <a:off x="16951181" y="6644535"/>
            <a:ext cx="7416977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 dirty="0"/>
              <a:t>G</a:t>
            </a:r>
            <a:r>
              <a:rPr kumimoji="1" lang="en-US" altLang="ja-JP" sz="4000" dirty="0"/>
              <a:t>raph state has wide applications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ja-JP" sz="3600" dirty="0"/>
              <a:t>the resource for measurement-based quantum computing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ja-JP" sz="3600" dirty="0"/>
              <a:t>quantum error correction codes</a:t>
            </a:r>
          </a:p>
        </p:txBody>
      </p:sp>
      <p:sp>
        <p:nvSpPr>
          <p:cNvPr id="178" name="屈折矢印 177">
            <a:extLst>
              <a:ext uri="{FF2B5EF4-FFF2-40B4-BE49-F238E27FC236}">
                <a16:creationId xmlns:a16="http://schemas.microsoft.com/office/drawing/2014/main" id="{D98108D3-7794-3E4A-B7E5-DED2C5368475}"/>
              </a:ext>
            </a:extLst>
          </p:cNvPr>
          <p:cNvSpPr/>
          <p:nvPr/>
        </p:nvSpPr>
        <p:spPr>
          <a:xfrm rot="5400000">
            <a:off x="15035645" y="7396830"/>
            <a:ext cx="252449" cy="2821270"/>
          </a:xfrm>
          <a:prstGeom prst="bentUpArrow">
            <a:avLst>
              <a:gd name="adj1" fmla="val 0"/>
              <a:gd name="adj2" fmla="val 6771"/>
              <a:gd name="adj3" fmla="val 27660"/>
            </a:avLst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テキスト ボックス 147">
            <a:extLst>
              <a:ext uri="{FF2B5EF4-FFF2-40B4-BE49-F238E27FC236}">
                <a16:creationId xmlns:a16="http://schemas.microsoft.com/office/drawing/2014/main" id="{1D53E067-47BE-4C48-AEAE-31FE461DBB8B}"/>
              </a:ext>
            </a:extLst>
          </p:cNvPr>
          <p:cNvSpPr txBox="1"/>
          <p:nvPr/>
        </p:nvSpPr>
        <p:spPr>
          <a:xfrm>
            <a:off x="6475620" y="9915763"/>
            <a:ext cx="5258457" cy="341632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3600" b="1" dirty="0"/>
              <a:t>Huang et al. [3] (2020)</a:t>
            </a:r>
          </a:p>
          <a:p>
            <a:r>
              <a:rPr lang="en-US" altLang="ja-JP" sz="3600" dirty="0"/>
              <a:t>Using </a:t>
            </a:r>
            <a:r>
              <a:rPr lang="en-US" altLang="ja-JP" sz="3600" b="1" dirty="0" err="1">
                <a:solidFill>
                  <a:srgbClr val="00B050"/>
                </a:solidFill>
              </a:rPr>
              <a:t>Mermin</a:t>
            </a:r>
            <a:r>
              <a:rPr lang="en-US" altLang="ja-JP" sz="3600" b="1" dirty="0">
                <a:solidFill>
                  <a:srgbClr val="00B050"/>
                </a:solidFill>
              </a:rPr>
              <a:t>-type Bell inequality </a:t>
            </a:r>
            <a:r>
              <a:rPr lang="en-US" altLang="ja-JP" sz="3600" dirty="0"/>
              <a:t>to confirm good entanglement of GHZ states on IBM Quantum </a:t>
            </a:r>
            <a:r>
              <a:rPr lang="en-US" altLang="ja-JP" sz="3600" dirty="0">
                <a:solidFill>
                  <a:srgbClr val="FF0000"/>
                </a:solidFill>
              </a:rPr>
              <a:t>up to size 5</a:t>
            </a:r>
            <a:r>
              <a:rPr lang="en-US" altLang="ja-JP" sz="3600" dirty="0"/>
              <a:t>.</a:t>
            </a:r>
            <a:endParaRPr lang="ja-JP" altLang="en-US" sz="360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FB84DAF-24F8-EF4A-A291-9BBC558BA55B}"/>
              </a:ext>
            </a:extLst>
          </p:cNvPr>
          <p:cNvSpPr txBox="1"/>
          <p:nvPr/>
        </p:nvSpPr>
        <p:spPr>
          <a:xfrm>
            <a:off x="1120121" y="9915763"/>
            <a:ext cx="5255279" cy="397031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/>
              <a:t>Wei et al. [2] (2019)</a:t>
            </a:r>
            <a:endParaRPr lang="en-US" altLang="ja-JP" sz="3600" b="1" dirty="0"/>
          </a:p>
          <a:p>
            <a:r>
              <a:rPr lang="en-US" altLang="ja-JP" sz="3600" dirty="0">
                <a:solidFill>
                  <a:srgbClr val="FF0000"/>
                </a:solidFill>
              </a:rPr>
              <a:t>Verification of 18-qubit GHZ state </a:t>
            </a:r>
            <a:r>
              <a:rPr lang="en-US" altLang="ja-JP" sz="3600" dirty="0"/>
              <a:t>on the IBM Quantum 20-qubit device by a scalable entanglement metric based on </a:t>
            </a:r>
            <a:r>
              <a:rPr lang="en-US" altLang="ja-JP" sz="3600" b="1" dirty="0">
                <a:solidFill>
                  <a:srgbClr val="00B050"/>
                </a:solidFill>
              </a:rPr>
              <a:t>multiple quantum coherences</a:t>
            </a:r>
            <a:r>
              <a:rPr lang="en-US" altLang="ja-JP" sz="3600" dirty="0"/>
              <a:t>.</a:t>
            </a:r>
            <a:endParaRPr kumimoji="1" lang="en-US" altLang="ja-JP" sz="3600" dirty="0"/>
          </a:p>
        </p:txBody>
      </p:sp>
      <p:sp>
        <p:nvSpPr>
          <p:cNvPr id="127" name="テキスト ボックス 126">
            <a:extLst>
              <a:ext uri="{FF2B5EF4-FFF2-40B4-BE49-F238E27FC236}">
                <a16:creationId xmlns:a16="http://schemas.microsoft.com/office/drawing/2014/main" id="{649C42E7-7FCD-1246-9F04-A8650B45217B}"/>
              </a:ext>
            </a:extLst>
          </p:cNvPr>
          <p:cNvSpPr txBox="1"/>
          <p:nvPr/>
        </p:nvSpPr>
        <p:spPr>
          <a:xfrm>
            <a:off x="16846056" y="4465710"/>
            <a:ext cx="62108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/>
              <a:t>We focus on </a:t>
            </a:r>
            <a:r>
              <a:rPr kumimoji="1" lang="en-US" altLang="ja-JP" sz="4800" dirty="0">
                <a:solidFill>
                  <a:srgbClr val="0070C0"/>
                </a:solidFill>
              </a:rPr>
              <a:t>graph state</a:t>
            </a:r>
            <a:endParaRPr kumimoji="1" lang="ja-JP" altLang="en-US" sz="480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正方形/長方形 146">
                <a:extLst>
                  <a:ext uri="{FF2B5EF4-FFF2-40B4-BE49-F238E27FC236}">
                    <a16:creationId xmlns:a16="http://schemas.microsoft.com/office/drawing/2014/main" id="{25D6030E-98E5-AA48-9FD6-95B27A14538B}"/>
                  </a:ext>
                </a:extLst>
              </p:cNvPr>
              <p:cNvSpPr/>
              <p:nvPr/>
            </p:nvSpPr>
            <p:spPr>
              <a:xfrm>
                <a:off x="16684100" y="5293408"/>
                <a:ext cx="6266780" cy="15099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ja-JP" sz="3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36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6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altLang="ja-JP" sz="36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𝑮</m:t>
                              </m:r>
                            </m:sub>
                          </m:sSub>
                        </m:e>
                      </m:d>
                      <m:r>
                        <a:rPr lang="en-US" altLang="ja-JP" sz="3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≔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altLang="ja-JP" sz="3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ja-JP" sz="36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36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  <m:r>
                                <a:rPr lang="en-US" altLang="ja-JP" sz="36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ja-JP" sz="36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𝒋</m:t>
                              </m:r>
                            </m:e>
                          </m:d>
                          <m:r>
                            <a:rPr lang="en-US" altLang="ja-JP" sz="3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altLang="ja-JP" sz="3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𝑬</m:t>
                          </m:r>
                          <m:d>
                            <m:dPr>
                              <m:ctrlPr>
                                <a:rPr lang="en-US" altLang="ja-JP" sz="36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36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𝑮</m:t>
                              </m:r>
                            </m:e>
                          </m:d>
                        </m:sub>
                        <m:sup/>
                        <m:e>
                          <m:r>
                            <a:rPr lang="en-US" altLang="ja-JP" sz="3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𝑪𝒁</m:t>
                          </m:r>
                          <m:d>
                            <m:dPr>
                              <m:ctrlPr>
                                <a:rPr lang="en-US" altLang="ja-JP" sz="36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36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  <m:r>
                                <a:rPr lang="en-US" altLang="ja-JP" sz="36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ja-JP" sz="36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𝒋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ja-JP" sz="36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altLang="ja-JP" sz="3600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3600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ja-JP" sz="36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⊗</m:t>
                              </m:r>
                              <m:r>
                                <a:rPr lang="en-US" altLang="ja-JP" sz="36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𝑵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ja-JP" altLang="en-US" sz="3600"/>
              </a:p>
            </p:txBody>
          </p:sp>
        </mc:Choice>
        <mc:Fallback xmlns="">
          <p:sp>
            <p:nvSpPr>
              <p:cNvPr id="147" name="正方形/長方形 146">
                <a:extLst>
                  <a:ext uri="{FF2B5EF4-FFF2-40B4-BE49-F238E27FC236}">
                    <a16:creationId xmlns:a16="http://schemas.microsoft.com/office/drawing/2014/main" id="{25D6030E-98E5-AA48-9FD6-95B27A1453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84100" y="5293408"/>
                <a:ext cx="6266780" cy="1509965"/>
              </a:xfrm>
              <a:prstGeom prst="rect">
                <a:avLst/>
              </a:prstGeom>
              <a:blipFill>
                <a:blip r:embed="rId24"/>
                <a:stretch>
                  <a:fillRect t="-128333" b="-17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テキスト ボックス 131">
                <a:extLst>
                  <a:ext uri="{FF2B5EF4-FFF2-40B4-BE49-F238E27FC236}">
                    <a16:creationId xmlns:a16="http://schemas.microsoft.com/office/drawing/2014/main" id="{7A9761AB-B450-E446-9247-B71E9689D97B}"/>
                  </a:ext>
                </a:extLst>
              </p:cNvPr>
              <p:cNvSpPr txBox="1"/>
              <p:nvPr/>
            </p:nvSpPr>
            <p:spPr>
              <a:xfrm>
                <a:off x="23556593" y="5445442"/>
                <a:ext cx="94551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</m:oMath>
                  </m:oMathPara>
                </a14:m>
                <a:endParaRPr kumimoji="1" lang="ja-JP" altLang="en-US" sz="3600"/>
              </a:p>
            </p:txBody>
          </p:sp>
        </mc:Choice>
        <mc:Fallback xmlns="">
          <p:sp>
            <p:nvSpPr>
              <p:cNvPr id="132" name="テキスト ボックス 131">
                <a:extLst>
                  <a:ext uri="{FF2B5EF4-FFF2-40B4-BE49-F238E27FC236}">
                    <a16:creationId xmlns:a16="http://schemas.microsoft.com/office/drawing/2014/main" id="{7A9761AB-B450-E446-9247-B71E9689D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6593" y="5445442"/>
                <a:ext cx="945515" cy="64633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正方形/長方形 153">
            <a:extLst>
              <a:ext uri="{FF2B5EF4-FFF2-40B4-BE49-F238E27FC236}">
                <a16:creationId xmlns:a16="http://schemas.microsoft.com/office/drawing/2014/main" id="{22228478-0390-3745-889D-BF59EEC77DDB}"/>
              </a:ext>
            </a:extLst>
          </p:cNvPr>
          <p:cNvSpPr/>
          <p:nvPr/>
        </p:nvSpPr>
        <p:spPr>
          <a:xfrm>
            <a:off x="977458" y="4994110"/>
            <a:ext cx="1561697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4000" dirty="0"/>
              <a:t>Noisy quantum devices with dozens of qubits (~100 qubits) are available from IBM Quantum Experience (e.g. 65-qubit device of </a:t>
            </a:r>
            <a:r>
              <a:rPr lang="en-US" altLang="ja-JP" sz="4000" dirty="0" err="1"/>
              <a:t>ibmq_manhattan</a:t>
            </a:r>
            <a:r>
              <a:rPr lang="en-US" altLang="ja-JP" sz="4000" dirty="0"/>
              <a:t>).</a:t>
            </a:r>
          </a:p>
          <a:p>
            <a:r>
              <a:rPr lang="en-US" altLang="ja-JP" sz="4000" dirty="0"/>
              <a:t>Preparing and verifying entangled multi-qubit states is important: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ja-JP" sz="4000" dirty="0"/>
              <a:t>for benchmarking the large quantum devices.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ja-JP" sz="4000" dirty="0"/>
              <a:t>for the evaluation of the large quantum states.</a:t>
            </a:r>
          </a:p>
        </p:txBody>
      </p:sp>
      <p:cxnSp>
        <p:nvCxnSpPr>
          <p:cNvPr id="167" name="直線コネクタ 166">
            <a:extLst>
              <a:ext uri="{FF2B5EF4-FFF2-40B4-BE49-F238E27FC236}">
                <a16:creationId xmlns:a16="http://schemas.microsoft.com/office/drawing/2014/main" id="{37741744-9F2D-164B-8593-DE9BDCB773AD}"/>
              </a:ext>
            </a:extLst>
          </p:cNvPr>
          <p:cNvCxnSpPr>
            <a:cxnSpLocks/>
          </p:cNvCxnSpPr>
          <p:nvPr/>
        </p:nvCxnSpPr>
        <p:spPr>
          <a:xfrm>
            <a:off x="20076299" y="5239380"/>
            <a:ext cx="2874581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正方形/長方形 181">
            <a:extLst>
              <a:ext uri="{FF2B5EF4-FFF2-40B4-BE49-F238E27FC236}">
                <a16:creationId xmlns:a16="http://schemas.microsoft.com/office/drawing/2014/main" id="{D9B34433-D226-9948-9755-B4AE665394BC}"/>
              </a:ext>
            </a:extLst>
          </p:cNvPr>
          <p:cNvSpPr/>
          <p:nvPr/>
        </p:nvSpPr>
        <p:spPr>
          <a:xfrm>
            <a:off x="9715764" y="17249560"/>
            <a:ext cx="5927430" cy="1384995"/>
          </a:xfrm>
          <a:prstGeom prst="rect">
            <a:avLst/>
          </a:prstGeom>
          <a:ln w="38100"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800" dirty="0"/>
              <a:t>Both graph states can be realized without qubit swapping on the qubit topology of IBM Quantum devices.</a:t>
            </a:r>
          </a:p>
        </p:txBody>
      </p:sp>
      <p:graphicFrame>
        <p:nvGraphicFramePr>
          <p:cNvPr id="183" name="表 182">
            <a:extLst>
              <a:ext uri="{FF2B5EF4-FFF2-40B4-BE49-F238E27FC236}">
                <a16:creationId xmlns:a16="http://schemas.microsoft.com/office/drawing/2014/main" id="{FC40AC38-9D91-D44D-B27B-4758FED441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025651"/>
              </p:ext>
            </p:extLst>
          </p:nvPr>
        </p:nvGraphicFramePr>
        <p:xfrm>
          <a:off x="1049717" y="22674684"/>
          <a:ext cx="1452472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1100">
                  <a:extLst>
                    <a:ext uri="{9D8B030D-6E8A-4147-A177-3AD203B41FA5}">
                      <a16:colId xmlns:a16="http://schemas.microsoft.com/office/drawing/2014/main" val="4203415751"/>
                    </a:ext>
                  </a:extLst>
                </a:gridCol>
                <a:gridCol w="4851400">
                  <a:extLst>
                    <a:ext uri="{9D8B030D-6E8A-4147-A177-3AD203B41FA5}">
                      <a16:colId xmlns:a16="http://schemas.microsoft.com/office/drawing/2014/main" val="3498345293"/>
                    </a:ext>
                  </a:extLst>
                </a:gridCol>
                <a:gridCol w="3662228">
                  <a:extLst>
                    <a:ext uri="{9D8B030D-6E8A-4147-A177-3AD203B41FA5}">
                      <a16:colId xmlns:a16="http://schemas.microsoft.com/office/drawing/2014/main" val="22944561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 err="1"/>
                        <a:t>ibmq_toronto</a:t>
                      </a:r>
                      <a:r>
                        <a:rPr kumimoji="1" lang="en-US" altLang="ja-JP" sz="2400" dirty="0"/>
                        <a:t>, </a:t>
                      </a:r>
                      <a:r>
                        <a:rPr kumimoji="1" lang="en-US" altLang="ja-JP" sz="2400" dirty="0" err="1"/>
                        <a:t>ibmq_sydney</a:t>
                      </a:r>
                      <a:endParaRPr kumimoji="1" lang="ja-JP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 err="1"/>
                        <a:t>ibmq_manhattan</a:t>
                      </a:r>
                      <a:endParaRPr kumimoji="1" lang="ja-JP" alt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981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400" dirty="0"/>
                        <a:t>the size of path graphs used for experiments</a:t>
                      </a:r>
                      <a:endParaRPr kumimoji="1" lang="ja-JP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/>
                        <a:t>2 ~ 21</a:t>
                      </a:r>
                      <a:endParaRPr kumimoji="1" lang="ja-JP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/>
                        <a:t>2 ~ 57 </a:t>
                      </a:r>
                      <a:endParaRPr kumimoji="1" lang="ja-JP" alt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034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400" dirty="0"/>
                        <a:t>the size of star graphs used for experiments</a:t>
                      </a:r>
                      <a:endParaRPr kumimoji="1" lang="ja-JP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/>
                        <a:t>2 ~ 27</a:t>
                      </a:r>
                      <a:endParaRPr kumimoji="1" lang="ja-JP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/>
                        <a:t>2 ~ 39</a:t>
                      </a:r>
                      <a:endParaRPr kumimoji="1" lang="ja-JP" alt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25315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27B7F01B-DAF8-4443-A374-7F6EA3FFE97A}"/>
                  </a:ext>
                </a:extLst>
              </p:cNvPr>
              <p:cNvSpPr/>
              <p:nvPr/>
            </p:nvSpPr>
            <p:spPr>
              <a:xfrm>
                <a:off x="12280606" y="11973386"/>
                <a:ext cx="16937550" cy="11962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2800">
                              <a:latin typeface="Cambria Math" panose="02040503050406030204" pitchFamily="18" charset="0"/>
                            </a:rPr>
                            <m:t>deg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  <m:d>
                        <m:dPr>
                          <m:begChr m:val="⟨"/>
                          <m:endChr m:val="⟩"/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  <m:nary>
                            <m:naryPr>
                              <m:chr m:val="∏"/>
                              <m:supHide m:val="on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(1)</m:t>
                          </m:r>
                        </m:sub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altLang="ja-JP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ja-JP" sz="2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altLang="ja-JP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ja-JP" sz="2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  <m:sSubSup>
                                <m:sSubSup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d>
                                    <m:dPr>
                                      <m:ctrlP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∖{1}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</m:nary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∪{1}</m:t>
                          </m:r>
                        </m:sub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d>
                                    <m:dPr>
                                      <m:ctrlP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</m:nary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  <m:sup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</m:oMath>
                  </m:oMathPara>
                </a14:m>
                <a:endParaRPr lang="ja-JP" altLang="en-US" sz="2800"/>
              </a:p>
            </p:txBody>
          </p:sp>
        </mc:Choice>
        <mc:Fallback xmlns=""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27B7F01B-DAF8-4443-A374-7F6EA3FFE9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0606" y="11973386"/>
                <a:ext cx="16937550" cy="1196225"/>
              </a:xfrm>
              <a:prstGeom prst="rect">
                <a:avLst/>
              </a:prstGeom>
              <a:blipFill>
                <a:blip r:embed="rId29"/>
                <a:stretch>
                  <a:fillRect t="-123158" b="-16736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D5B3444-8FB5-0A4A-8F93-E6BBF3F516FD}"/>
              </a:ext>
            </a:extLst>
          </p:cNvPr>
          <p:cNvSpPr/>
          <p:nvPr/>
        </p:nvSpPr>
        <p:spPr>
          <a:xfrm>
            <a:off x="13397048" y="10592188"/>
            <a:ext cx="15837034" cy="132343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7620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4000" b="1" dirty="0"/>
              <a:t>A</a:t>
            </a:r>
            <a:r>
              <a:rPr lang="en-US" altLang="ja-JP" sz="4000" b="1" dirty="0">
                <a:solidFill>
                  <a:srgbClr val="FF0000"/>
                </a:solidFill>
              </a:rPr>
              <a:t> Scalable</a:t>
            </a:r>
            <a:r>
              <a:rPr lang="en-US" altLang="ja-JP" sz="4000" b="1" dirty="0"/>
              <a:t> Bell inequality </a:t>
            </a:r>
            <a:r>
              <a:rPr lang="en-US" altLang="ja-JP" sz="4000" b="1" dirty="0">
                <a:solidFill>
                  <a:srgbClr val="0070C0"/>
                </a:solidFill>
              </a:rPr>
              <a:t>for graph state </a:t>
            </a:r>
            <a:r>
              <a:rPr lang="en-US" altLang="ja-JP" sz="4000" b="1" dirty="0"/>
              <a:t>was proposed by </a:t>
            </a:r>
            <a:r>
              <a:rPr lang="en-US" altLang="ja-JP" sz="4000" b="1" dirty="0" err="1"/>
              <a:t>Baccari</a:t>
            </a:r>
            <a:r>
              <a:rPr lang="en-US" altLang="ja-JP" sz="4000" b="1" dirty="0"/>
              <a:t> et al. [1] (2018) → The number of terms </a:t>
            </a:r>
            <a:r>
              <a:rPr lang="en-US" altLang="ja-JP" sz="4000" b="1" u="sng" dirty="0">
                <a:solidFill>
                  <a:srgbClr val="FF0000"/>
                </a:solidFill>
              </a:rPr>
              <a:t>scales linearly </a:t>
            </a:r>
            <a:r>
              <a:rPr lang="en-US" altLang="ja-JP" sz="4000" b="1" dirty="0"/>
              <a:t>to graph size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25769FD6-1021-F34F-AA12-14CD44A69C1E}"/>
                  </a:ext>
                </a:extLst>
              </p:cNvPr>
              <p:cNvSpPr txBox="1"/>
              <p:nvPr/>
            </p:nvSpPr>
            <p:spPr>
              <a:xfrm>
                <a:off x="12239187" y="13120263"/>
                <a:ext cx="14421512" cy="11673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ja-JP" sz="3200" dirty="0"/>
                  <a:t>The gap between classical bound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ja-JP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bSup>
                    <m:r>
                      <a:rPr lang="en-US" altLang="ja-JP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sz="3200" dirty="0"/>
                  <a:t>and quantum bound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32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ja-JP" sz="32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r>
                          <a:rPr lang="en-US" altLang="ja-JP" sz="3200" i="1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</m:oMath>
                </a14:m>
                <a:r>
                  <a:rPr lang="en-US" altLang="ja-JP" sz="3200" dirty="0"/>
                  <a:t> is clear: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ja-JP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r>
                          <a:rPr lang="en-US" altLang="ja-JP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altLang="ja-JP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bSup>
                      <m:sSubSupPr>
                        <m:ctrlPr>
                          <a:rPr lang="en-US" altLang="ja-JP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ja-JP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r>
                          <a:rPr lang="en-US" altLang="ja-JP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bSup>
                    <m:r>
                      <a:rPr lang="en-US" altLang="ja-JP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altLang="ja-JP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ja-JP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endParaRPr kumimoji="1" lang="en-US" altLang="ja-JP" sz="32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ja-JP" sz="3200" dirty="0"/>
                  <a:t>We used modified type of this inequality which is also mentioned in [1]</a:t>
                </a:r>
              </a:p>
            </p:txBody>
          </p:sp>
        </mc:Choice>
        <mc:Fallback xmlns="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25769FD6-1021-F34F-AA12-14CD44A69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9187" y="13120263"/>
                <a:ext cx="14421512" cy="1167307"/>
              </a:xfrm>
              <a:prstGeom prst="rect">
                <a:avLst/>
              </a:prstGeom>
              <a:blipFill>
                <a:blip r:embed="rId32"/>
                <a:stretch>
                  <a:fillRect l="-968" b="-1505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38815E44-5743-CF4D-8CEB-0A5E98F3F4DA}"/>
              </a:ext>
            </a:extLst>
          </p:cNvPr>
          <p:cNvCxnSpPr/>
          <p:nvPr/>
        </p:nvCxnSpPr>
        <p:spPr>
          <a:xfrm>
            <a:off x="14370499" y="13169611"/>
            <a:ext cx="3571486" cy="0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コネクタ 129">
            <a:extLst>
              <a:ext uri="{FF2B5EF4-FFF2-40B4-BE49-F238E27FC236}">
                <a16:creationId xmlns:a16="http://schemas.microsoft.com/office/drawing/2014/main" id="{F692BB9F-B50D-064F-98D2-AF4DC885BEB6}"/>
              </a:ext>
            </a:extLst>
          </p:cNvPr>
          <p:cNvCxnSpPr>
            <a:cxnSpLocks/>
          </p:cNvCxnSpPr>
          <p:nvPr/>
        </p:nvCxnSpPr>
        <p:spPr>
          <a:xfrm>
            <a:off x="18397067" y="13153569"/>
            <a:ext cx="5780699" cy="0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コネクタ 137">
            <a:extLst>
              <a:ext uri="{FF2B5EF4-FFF2-40B4-BE49-F238E27FC236}">
                <a16:creationId xmlns:a16="http://schemas.microsoft.com/office/drawing/2014/main" id="{A6054D16-F918-EF42-8F54-508ADDA6B7E5}"/>
              </a:ext>
            </a:extLst>
          </p:cNvPr>
          <p:cNvCxnSpPr/>
          <p:nvPr/>
        </p:nvCxnSpPr>
        <p:spPr>
          <a:xfrm>
            <a:off x="24629422" y="13153569"/>
            <a:ext cx="3571486" cy="0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A1B4021D-4703-A649-BFA0-FD322295EA85}"/>
              </a:ext>
            </a:extLst>
          </p:cNvPr>
          <p:cNvCxnSpPr>
            <a:cxnSpLocks/>
          </p:cNvCxnSpPr>
          <p:nvPr/>
        </p:nvCxnSpPr>
        <p:spPr>
          <a:xfrm>
            <a:off x="12019302" y="10491539"/>
            <a:ext cx="17369268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屈折矢印 60">
            <a:extLst>
              <a:ext uri="{FF2B5EF4-FFF2-40B4-BE49-F238E27FC236}">
                <a16:creationId xmlns:a16="http://schemas.microsoft.com/office/drawing/2014/main" id="{090772C2-7D69-F449-9F5A-EE6F0B9F949E}"/>
              </a:ext>
            </a:extLst>
          </p:cNvPr>
          <p:cNvSpPr/>
          <p:nvPr/>
        </p:nvSpPr>
        <p:spPr>
          <a:xfrm rot="5400000">
            <a:off x="12147773" y="10536122"/>
            <a:ext cx="1120804" cy="1140115"/>
          </a:xfrm>
          <a:prstGeom prst="bentUpArrow">
            <a:avLst>
              <a:gd name="adj1" fmla="val 20706"/>
              <a:gd name="adj2" fmla="val 37882"/>
              <a:gd name="adj3" fmla="val 44323"/>
            </a:avLst>
          </a:prstGeom>
          <a:solidFill>
            <a:schemeClr val="accent4">
              <a:lumMod val="60000"/>
              <a:lumOff val="40000"/>
            </a:schemeClr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C12D85EE-0FF1-9044-B3B6-017342E87E2F}"/>
                  </a:ext>
                </a:extLst>
              </p:cNvPr>
              <p:cNvSpPr/>
              <p:nvPr/>
            </p:nvSpPr>
            <p:spPr>
              <a:xfrm>
                <a:off x="9737471" y="24472505"/>
                <a:ext cx="5198474" cy="64633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3600" i="1">
                        <a:latin typeface="Cambria Math" panose="02040503050406030204" pitchFamily="18" charset="0"/>
                      </a:rPr>
                      <m:t>8192</m:t>
                    </m:r>
                  </m:oMath>
                </a14:m>
                <a:r>
                  <a:rPr lang="en-US" altLang="ja-JP" sz="3600" dirty="0"/>
                  <a:t> shots for each circuit</a:t>
                </a:r>
              </a:p>
            </p:txBody>
          </p:sp>
        </mc:Choice>
        <mc:Fallback xmlns=""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C12D85EE-0FF1-9044-B3B6-017342E87E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7471" y="24472505"/>
                <a:ext cx="5198474" cy="646331"/>
              </a:xfrm>
              <a:prstGeom prst="rect">
                <a:avLst/>
              </a:prstGeom>
              <a:blipFill>
                <a:blip r:embed="rId33"/>
                <a:stretch>
                  <a:fillRect l="-1220" t="-13462" r="-2439" b="-346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屈折矢印 110">
            <a:extLst>
              <a:ext uri="{FF2B5EF4-FFF2-40B4-BE49-F238E27FC236}">
                <a16:creationId xmlns:a16="http://schemas.microsoft.com/office/drawing/2014/main" id="{121509E9-0995-B042-84BB-5D5122A60DCA}"/>
              </a:ext>
            </a:extLst>
          </p:cNvPr>
          <p:cNvSpPr/>
          <p:nvPr/>
        </p:nvSpPr>
        <p:spPr>
          <a:xfrm>
            <a:off x="11153680" y="18723053"/>
            <a:ext cx="1690402" cy="460755"/>
          </a:xfrm>
          <a:prstGeom prst="bentUpArrow">
            <a:avLst>
              <a:gd name="adj1" fmla="val 0"/>
              <a:gd name="adj2" fmla="val 6771"/>
              <a:gd name="adj3" fmla="val 27660"/>
            </a:avLst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5" name="図 114">
            <a:extLst>
              <a:ext uri="{FF2B5EF4-FFF2-40B4-BE49-F238E27FC236}">
                <a16:creationId xmlns:a16="http://schemas.microsoft.com/office/drawing/2014/main" id="{4320D035-4AC5-BD4F-907D-F1D2F1FB2F5B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4232" r="10700"/>
          <a:stretch/>
        </p:blipFill>
        <p:spPr>
          <a:xfrm>
            <a:off x="2103565" y="26149065"/>
            <a:ext cx="12894882" cy="2894703"/>
          </a:xfrm>
          <a:prstGeom prst="rect">
            <a:avLst/>
          </a:prstGeom>
        </p:spPr>
      </p:pic>
      <p:sp>
        <p:nvSpPr>
          <p:cNvPr id="118" name="テキスト ボックス 117">
            <a:extLst>
              <a:ext uri="{FF2B5EF4-FFF2-40B4-BE49-F238E27FC236}">
                <a16:creationId xmlns:a16="http://schemas.microsoft.com/office/drawing/2014/main" id="{0407307D-7F54-8E41-AAC0-AA915A639CD8}"/>
              </a:ext>
            </a:extLst>
          </p:cNvPr>
          <p:cNvSpPr txBox="1"/>
          <p:nvPr/>
        </p:nvSpPr>
        <p:spPr>
          <a:xfrm>
            <a:off x="11925764" y="25742085"/>
            <a:ext cx="2345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/>
              <a:t>ibmq_manhattan</a:t>
            </a:r>
            <a:endParaRPr kumimoji="1" lang="ja-JP" altLang="en-US" sz="2400"/>
          </a:p>
        </p:txBody>
      </p:sp>
      <p:sp>
        <p:nvSpPr>
          <p:cNvPr id="124" name="テキスト ボックス 123">
            <a:extLst>
              <a:ext uri="{FF2B5EF4-FFF2-40B4-BE49-F238E27FC236}">
                <a16:creationId xmlns:a16="http://schemas.microsoft.com/office/drawing/2014/main" id="{5F42AC9C-CBFF-4541-9F53-D815D6EC04CB}"/>
              </a:ext>
            </a:extLst>
          </p:cNvPr>
          <p:cNvSpPr txBox="1"/>
          <p:nvPr/>
        </p:nvSpPr>
        <p:spPr>
          <a:xfrm>
            <a:off x="7849347" y="25742086"/>
            <a:ext cx="1843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/>
              <a:t>ibmq_sydney</a:t>
            </a:r>
            <a:endParaRPr kumimoji="1" lang="ja-JP" altLang="en-US" sz="2400"/>
          </a:p>
        </p:txBody>
      </p:sp>
      <p:sp>
        <p:nvSpPr>
          <p:cNvPr id="128" name="テキスト ボックス 127">
            <a:extLst>
              <a:ext uri="{FF2B5EF4-FFF2-40B4-BE49-F238E27FC236}">
                <a16:creationId xmlns:a16="http://schemas.microsoft.com/office/drawing/2014/main" id="{C46BFF52-7CF6-B94C-972B-17AA1953B53C}"/>
              </a:ext>
            </a:extLst>
          </p:cNvPr>
          <p:cNvSpPr txBox="1"/>
          <p:nvPr/>
        </p:nvSpPr>
        <p:spPr>
          <a:xfrm>
            <a:off x="3581876" y="25742086"/>
            <a:ext cx="1923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/>
              <a:t>ibmq_toronto</a:t>
            </a:r>
            <a:endParaRPr kumimoji="1" lang="ja-JP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テキスト ボックス 130">
                <a:extLst>
                  <a:ext uri="{FF2B5EF4-FFF2-40B4-BE49-F238E27FC236}">
                    <a16:creationId xmlns:a16="http://schemas.microsoft.com/office/drawing/2014/main" id="{84D90FC0-898A-6849-9F63-A25F7FBB337E}"/>
                  </a:ext>
                </a:extLst>
              </p:cNvPr>
              <p:cNvSpPr txBox="1"/>
              <p:nvPr/>
            </p:nvSpPr>
            <p:spPr>
              <a:xfrm>
                <a:off x="960969" y="26129929"/>
                <a:ext cx="107125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400" dirty="0"/>
                  <a:t>Path</a:t>
                </a:r>
              </a:p>
              <a:p>
                <a:pPr algn="ctr"/>
                <a:r>
                  <a:rPr lang="en-US" altLang="ja-JP" sz="2400" dirty="0"/>
                  <a:t>Graphs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ja-JP" altLang="en-US" sz="2400"/>
              </a:p>
            </p:txBody>
          </p:sp>
        </mc:Choice>
        <mc:Fallback xmlns="">
          <p:sp>
            <p:nvSpPr>
              <p:cNvPr id="131" name="テキスト ボックス 130">
                <a:extLst>
                  <a:ext uri="{FF2B5EF4-FFF2-40B4-BE49-F238E27FC236}">
                    <a16:creationId xmlns:a16="http://schemas.microsoft.com/office/drawing/2014/main" id="{84D90FC0-898A-6849-9F63-A25F7FBB3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69" y="26129929"/>
                <a:ext cx="1071255" cy="1200329"/>
              </a:xfrm>
              <a:prstGeom prst="rect">
                <a:avLst/>
              </a:prstGeom>
              <a:blipFill>
                <a:blip r:embed="rId35"/>
                <a:stretch>
                  <a:fillRect l="-8235" t="-3125" r="-82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テキスト ボックス 138">
                <a:extLst>
                  <a:ext uri="{FF2B5EF4-FFF2-40B4-BE49-F238E27FC236}">
                    <a16:creationId xmlns:a16="http://schemas.microsoft.com/office/drawing/2014/main" id="{41636DEC-2F88-174D-850B-0C9A560294BB}"/>
                  </a:ext>
                </a:extLst>
              </p:cNvPr>
              <p:cNvSpPr txBox="1"/>
              <p:nvPr/>
            </p:nvSpPr>
            <p:spPr>
              <a:xfrm>
                <a:off x="966233" y="29018865"/>
                <a:ext cx="107125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dirty="0"/>
                  <a:t>Star </a:t>
                </a:r>
              </a:p>
              <a:p>
                <a:pPr algn="ctr"/>
                <a:r>
                  <a:rPr lang="en-US" altLang="ja-JP" sz="2400" dirty="0"/>
                  <a:t>G</a:t>
                </a:r>
                <a:r>
                  <a:rPr kumimoji="1" lang="en-US" altLang="ja-JP" sz="2400" dirty="0"/>
                  <a:t>raphs</a:t>
                </a:r>
                <a:endParaRPr lang="en-US" altLang="ja-JP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39" name="テキスト ボックス 138">
                <a:extLst>
                  <a:ext uri="{FF2B5EF4-FFF2-40B4-BE49-F238E27FC236}">
                    <a16:creationId xmlns:a16="http://schemas.microsoft.com/office/drawing/2014/main" id="{41636DEC-2F88-174D-850B-0C9A56029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33" y="29018865"/>
                <a:ext cx="1071255" cy="1200329"/>
              </a:xfrm>
              <a:prstGeom prst="rect">
                <a:avLst/>
              </a:prstGeom>
              <a:blipFill>
                <a:blip r:embed="rId36"/>
                <a:stretch>
                  <a:fillRect l="-7059" t="-4211" r="-82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テキスト ボックス 139">
                <a:extLst>
                  <a:ext uri="{FF2B5EF4-FFF2-40B4-BE49-F238E27FC236}">
                    <a16:creationId xmlns:a16="http://schemas.microsoft.com/office/drawing/2014/main" id="{7234B71B-9CAE-1D46-8F00-567468CC688B}"/>
                  </a:ext>
                </a:extLst>
              </p:cNvPr>
              <p:cNvSpPr txBox="1"/>
              <p:nvPr/>
            </p:nvSpPr>
            <p:spPr>
              <a:xfrm>
                <a:off x="853845" y="32389692"/>
                <a:ext cx="1283960" cy="734304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r>
                  <a:rPr kumimoji="1" lang="en-US" altLang="ja-JP" sz="2000" dirty="0">
                    <a:solidFill>
                      <a:srgbClr val="0000FF"/>
                    </a:solidFill>
                  </a:rPr>
                  <a:t>each term</a:t>
                </a:r>
              </a:p>
              <a:p>
                <a:r>
                  <a:rPr kumimoji="1" lang="en-US" altLang="ja-JP" sz="2000" dirty="0">
                    <a:solidFill>
                      <a:srgbClr val="0000FF"/>
                    </a:solidFill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n-US" altLang="ja-JP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sub>
                    </m:sSub>
                  </m:oMath>
                </a14:m>
                <a:endParaRPr kumimoji="1" lang="en-US" altLang="ja-JP" sz="2000" dirty="0"/>
              </a:p>
            </p:txBody>
          </p:sp>
        </mc:Choice>
        <mc:Fallback xmlns="">
          <p:sp>
            <p:nvSpPr>
              <p:cNvPr id="140" name="テキスト ボックス 139">
                <a:extLst>
                  <a:ext uri="{FF2B5EF4-FFF2-40B4-BE49-F238E27FC236}">
                    <a16:creationId xmlns:a16="http://schemas.microsoft.com/office/drawing/2014/main" id="{7234B71B-9CAE-1D46-8F00-567468CC6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45" y="32389692"/>
                <a:ext cx="1283960" cy="734304"/>
              </a:xfrm>
              <a:prstGeom prst="rect">
                <a:avLst/>
              </a:prstGeom>
              <a:blipFill>
                <a:blip r:embed="rId37"/>
                <a:stretch>
                  <a:fillRect l="-3922" t="-3390" r="-980" b="-101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テキスト ボックス 158">
            <a:extLst>
              <a:ext uri="{FF2B5EF4-FFF2-40B4-BE49-F238E27FC236}">
                <a16:creationId xmlns:a16="http://schemas.microsoft.com/office/drawing/2014/main" id="{B9BCB231-4728-9440-B40C-0EFE89DF848F}"/>
              </a:ext>
            </a:extLst>
          </p:cNvPr>
          <p:cNvSpPr txBox="1"/>
          <p:nvPr/>
        </p:nvSpPr>
        <p:spPr>
          <a:xfrm>
            <a:off x="1090455" y="25149032"/>
            <a:ext cx="13649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/>
              <a:t>The correlation of path graphs and star graphs on IBM Quantum devices</a:t>
            </a:r>
            <a:endParaRPr kumimoji="1" lang="ja-JP" altLang="en-US" sz="3600"/>
          </a:p>
        </p:txBody>
      </p:sp>
      <p:pic>
        <p:nvPicPr>
          <p:cNvPr id="161" name="図 160">
            <a:extLst>
              <a:ext uri="{FF2B5EF4-FFF2-40B4-BE49-F238E27FC236}">
                <a16:creationId xmlns:a16="http://schemas.microsoft.com/office/drawing/2014/main" id="{9A07D933-4808-2042-B207-1488DA27362D}"/>
              </a:ext>
            </a:extLst>
          </p:cNvPr>
          <p:cNvPicPr>
            <a:picLocks noChangeAspect="1"/>
          </p:cNvPicPr>
          <p:nvPr/>
        </p:nvPicPr>
        <p:blipFill rotWithShape="1">
          <a:blip r:embed="rId38"/>
          <a:srcRect l="70858" t="6963" r="-1" b="68255"/>
          <a:stretch/>
        </p:blipFill>
        <p:spPr>
          <a:xfrm>
            <a:off x="915975" y="27761138"/>
            <a:ext cx="1526628" cy="663392"/>
          </a:xfrm>
          <a:prstGeom prst="rect">
            <a:avLst/>
          </a:prstGeom>
        </p:spPr>
      </p:pic>
      <p:pic>
        <p:nvPicPr>
          <p:cNvPr id="162" name="図 161">
            <a:extLst>
              <a:ext uri="{FF2B5EF4-FFF2-40B4-BE49-F238E27FC236}">
                <a16:creationId xmlns:a16="http://schemas.microsoft.com/office/drawing/2014/main" id="{173CEF13-73FD-1541-8BB2-2743714A851F}"/>
              </a:ext>
            </a:extLst>
          </p:cNvPr>
          <p:cNvPicPr>
            <a:picLocks noChangeAspect="1"/>
          </p:cNvPicPr>
          <p:nvPr/>
        </p:nvPicPr>
        <p:blipFill rotWithShape="1">
          <a:blip r:embed="rId38"/>
          <a:srcRect l="70858" t="6963" r="-1" b="68255"/>
          <a:stretch/>
        </p:blipFill>
        <p:spPr>
          <a:xfrm>
            <a:off x="892529" y="30692852"/>
            <a:ext cx="1526628" cy="663392"/>
          </a:xfrm>
          <a:prstGeom prst="rect">
            <a:avLst/>
          </a:prstGeom>
        </p:spPr>
      </p:pic>
      <p:sp>
        <p:nvSpPr>
          <p:cNvPr id="163" name="テキスト ボックス 162">
            <a:extLst>
              <a:ext uri="{FF2B5EF4-FFF2-40B4-BE49-F238E27FC236}">
                <a16:creationId xmlns:a16="http://schemas.microsoft.com/office/drawing/2014/main" id="{F8634DC5-03D7-1C41-84DB-F3079216431E}"/>
              </a:ext>
            </a:extLst>
          </p:cNvPr>
          <p:cNvSpPr txBox="1"/>
          <p:nvPr/>
        </p:nvSpPr>
        <p:spPr>
          <a:xfrm>
            <a:off x="4397117" y="27368019"/>
            <a:ext cx="19979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rgbClr val="00B050"/>
                </a:solidFill>
              </a:rPr>
              <a:t>↑</a:t>
            </a:r>
          </a:p>
          <a:p>
            <a:r>
              <a:rPr lang="en-US" altLang="ja-JP" sz="2400" b="1" dirty="0">
                <a:solidFill>
                  <a:srgbClr val="00B050"/>
                </a:solidFill>
              </a:rPr>
              <a:t>stable and </a:t>
            </a:r>
          </a:p>
          <a:p>
            <a:r>
              <a:rPr lang="en-US" altLang="ja-JP" sz="2400" b="1" dirty="0">
                <a:solidFill>
                  <a:srgbClr val="00B050"/>
                </a:solidFill>
              </a:rPr>
              <a:t>clear violation</a:t>
            </a:r>
            <a:endParaRPr kumimoji="1" lang="ja-JP" altLang="en-US" sz="2400" b="1">
              <a:solidFill>
                <a:srgbClr val="00B050"/>
              </a:solidFill>
            </a:endParaRPr>
          </a:p>
        </p:txBody>
      </p:sp>
      <p:sp>
        <p:nvSpPr>
          <p:cNvPr id="164" name="テキスト ボックス 163">
            <a:extLst>
              <a:ext uri="{FF2B5EF4-FFF2-40B4-BE49-F238E27FC236}">
                <a16:creationId xmlns:a16="http://schemas.microsoft.com/office/drawing/2014/main" id="{4FE72C02-618E-8748-9917-8D1EC8A6BA8F}"/>
              </a:ext>
            </a:extLst>
          </p:cNvPr>
          <p:cNvSpPr txBox="1"/>
          <p:nvPr/>
        </p:nvSpPr>
        <p:spPr>
          <a:xfrm>
            <a:off x="8392149" y="27721914"/>
            <a:ext cx="21502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rgbClr val="00B050"/>
                </a:solidFill>
              </a:rPr>
              <a:t>↑</a:t>
            </a:r>
          </a:p>
          <a:p>
            <a:r>
              <a:rPr lang="en-US" altLang="ja-JP" sz="2400" b="1" dirty="0">
                <a:solidFill>
                  <a:srgbClr val="00B050"/>
                </a:solidFill>
              </a:rPr>
              <a:t>stable violation</a:t>
            </a:r>
            <a:endParaRPr kumimoji="1" lang="ja-JP" altLang="en-US" sz="2400" b="1">
              <a:solidFill>
                <a:srgbClr val="00B050"/>
              </a:solidFill>
            </a:endParaRPr>
          </a:p>
        </p:txBody>
      </p:sp>
      <p:sp>
        <p:nvSpPr>
          <p:cNvPr id="168" name="テキスト ボックス 167">
            <a:extLst>
              <a:ext uri="{FF2B5EF4-FFF2-40B4-BE49-F238E27FC236}">
                <a16:creationId xmlns:a16="http://schemas.microsoft.com/office/drawing/2014/main" id="{9772EEAD-9C79-A740-BBDD-CFE454A19B37}"/>
              </a:ext>
            </a:extLst>
          </p:cNvPr>
          <p:cNvSpPr txBox="1"/>
          <p:nvPr/>
        </p:nvSpPr>
        <p:spPr>
          <a:xfrm>
            <a:off x="12861178" y="27400249"/>
            <a:ext cx="19979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rgbClr val="00B050"/>
                </a:solidFill>
              </a:rPr>
              <a:t>↑</a:t>
            </a:r>
          </a:p>
          <a:p>
            <a:r>
              <a:rPr lang="en-US" altLang="ja-JP" sz="2400" b="1" dirty="0">
                <a:solidFill>
                  <a:srgbClr val="00B050"/>
                </a:solidFill>
              </a:rPr>
              <a:t>stable and </a:t>
            </a:r>
          </a:p>
          <a:p>
            <a:r>
              <a:rPr lang="en-US" altLang="ja-JP" sz="2400" b="1" dirty="0">
                <a:solidFill>
                  <a:srgbClr val="00B050"/>
                </a:solidFill>
              </a:rPr>
              <a:t>clear violation</a:t>
            </a:r>
            <a:endParaRPr kumimoji="1" lang="ja-JP" altLang="en-US" sz="2400" b="1">
              <a:solidFill>
                <a:srgbClr val="00B050"/>
              </a:solidFill>
            </a:endParaRPr>
          </a:p>
        </p:txBody>
      </p:sp>
      <p:sp>
        <p:nvSpPr>
          <p:cNvPr id="169" name="右カーブ矢印 168">
            <a:extLst>
              <a:ext uri="{FF2B5EF4-FFF2-40B4-BE49-F238E27FC236}">
                <a16:creationId xmlns:a16="http://schemas.microsoft.com/office/drawing/2014/main" id="{9214984D-D06B-1345-BA23-4AEA7A036328}"/>
              </a:ext>
            </a:extLst>
          </p:cNvPr>
          <p:cNvSpPr/>
          <p:nvPr/>
        </p:nvSpPr>
        <p:spPr>
          <a:xfrm>
            <a:off x="1421249" y="31301073"/>
            <a:ext cx="731520" cy="121615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65BFBF0E-74C9-FC4F-8474-B66610E070E1}"/>
              </a:ext>
            </a:extLst>
          </p:cNvPr>
          <p:cNvSpPr/>
          <p:nvPr/>
        </p:nvSpPr>
        <p:spPr>
          <a:xfrm>
            <a:off x="15643194" y="32261284"/>
            <a:ext cx="130764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ja-JP" sz="3600" dirty="0"/>
              <a:t>The correlation of the first term for star graphs gets into negative area for some graph sizes (e.g. size 10, 11 on </a:t>
            </a:r>
            <a:r>
              <a:rPr lang="en-US" altLang="ja-JP" sz="3600" dirty="0" err="1"/>
              <a:t>ibmq_manhattan</a:t>
            </a:r>
            <a:r>
              <a:rPr lang="en-US" altLang="ja-JP" sz="3600" dirty="0"/>
              <a:t>)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FEC22ECB-D735-204D-95E5-7FB31F1EB3A8}"/>
              </a:ext>
            </a:extLst>
          </p:cNvPr>
          <p:cNvSpPr txBox="1"/>
          <p:nvPr/>
        </p:nvSpPr>
        <p:spPr>
          <a:xfrm>
            <a:off x="15630896" y="36215034"/>
            <a:ext cx="135872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ja-JP" sz="3600" dirty="0"/>
              <a:t>Error mitigation based on continuous time Markov process model (CTMP) by </a:t>
            </a:r>
            <a:r>
              <a:rPr kumimoji="1" lang="en-US" altLang="ja-JP" sz="3600" dirty="0" err="1"/>
              <a:t>Bravyi</a:t>
            </a:r>
            <a:r>
              <a:rPr kumimoji="1" lang="en-US" altLang="ja-JP" sz="3600" dirty="0"/>
              <a:t> et al. [6] would also improve our results.</a:t>
            </a:r>
            <a:br>
              <a:rPr kumimoji="1" lang="en-US" altLang="ja-JP" sz="3600" dirty="0"/>
            </a:br>
            <a:r>
              <a:rPr lang="en-US" altLang="ja-JP" sz="3600" dirty="0"/>
              <a:t>→ We would obtain better results than </a:t>
            </a:r>
            <a:r>
              <a:rPr lang="en-US" altLang="ja-JP" sz="3600" dirty="0" err="1"/>
              <a:t>tensored</a:t>
            </a:r>
            <a:r>
              <a:rPr lang="en-US" altLang="ja-JP" sz="3600" dirty="0"/>
              <a:t> mitigation by taking account of two qubit cross-talk</a:t>
            </a:r>
            <a:endParaRPr kumimoji="1" lang="ja-JP" altLang="en-US" sz="3600"/>
          </a:p>
        </p:txBody>
      </p:sp>
      <p:pic>
        <p:nvPicPr>
          <p:cNvPr id="113" name="図 112">
            <a:extLst>
              <a:ext uri="{FF2B5EF4-FFF2-40B4-BE49-F238E27FC236}">
                <a16:creationId xmlns:a16="http://schemas.microsoft.com/office/drawing/2014/main" id="{B77F9B61-8ABD-894B-86FF-BCD7469DA6F7}"/>
              </a:ext>
            </a:extLst>
          </p:cNvPr>
          <p:cNvPicPr>
            <a:picLocks noChangeAspect="1"/>
          </p:cNvPicPr>
          <p:nvPr/>
        </p:nvPicPr>
        <p:blipFill rotWithShape="1">
          <a:blip r:embed="rId39"/>
          <a:srcRect t="6950" r="29346"/>
          <a:stretch/>
        </p:blipFill>
        <p:spPr>
          <a:xfrm>
            <a:off x="10601845" y="28982128"/>
            <a:ext cx="4257316" cy="2834006"/>
          </a:xfrm>
          <a:prstGeom prst="rect">
            <a:avLst/>
          </a:prstGeom>
        </p:spPr>
      </p:pic>
      <p:pic>
        <p:nvPicPr>
          <p:cNvPr id="114" name="図 113">
            <a:extLst>
              <a:ext uri="{FF2B5EF4-FFF2-40B4-BE49-F238E27FC236}">
                <a16:creationId xmlns:a16="http://schemas.microsoft.com/office/drawing/2014/main" id="{FF1C65B3-7DDF-034A-89BA-53F221423293}"/>
              </a:ext>
            </a:extLst>
          </p:cNvPr>
          <p:cNvPicPr>
            <a:picLocks noChangeAspect="1"/>
          </p:cNvPicPr>
          <p:nvPr/>
        </p:nvPicPr>
        <p:blipFill rotWithShape="1">
          <a:blip r:embed="rId40"/>
          <a:srcRect t="3066" r="13960" b="55422"/>
          <a:stretch/>
        </p:blipFill>
        <p:spPr>
          <a:xfrm>
            <a:off x="10466522" y="31752338"/>
            <a:ext cx="4392639" cy="2810659"/>
          </a:xfrm>
          <a:prstGeom prst="rect">
            <a:avLst/>
          </a:prstGeom>
        </p:spPr>
      </p:pic>
      <p:pic>
        <p:nvPicPr>
          <p:cNvPr id="119" name="図 118">
            <a:extLst>
              <a:ext uri="{FF2B5EF4-FFF2-40B4-BE49-F238E27FC236}">
                <a16:creationId xmlns:a16="http://schemas.microsoft.com/office/drawing/2014/main" id="{0A15BB42-61C8-B441-9A75-CCA8BB8121AF}"/>
              </a:ext>
            </a:extLst>
          </p:cNvPr>
          <p:cNvPicPr>
            <a:picLocks noChangeAspect="1"/>
          </p:cNvPicPr>
          <p:nvPr/>
        </p:nvPicPr>
        <p:blipFill rotWithShape="1">
          <a:blip r:embed="rId41"/>
          <a:srcRect t="7963" r="30295"/>
          <a:stretch/>
        </p:blipFill>
        <p:spPr>
          <a:xfrm>
            <a:off x="6388056" y="29014409"/>
            <a:ext cx="4154297" cy="2803136"/>
          </a:xfrm>
          <a:prstGeom prst="rect">
            <a:avLst/>
          </a:prstGeom>
        </p:spPr>
      </p:pic>
      <p:pic>
        <p:nvPicPr>
          <p:cNvPr id="120" name="図 119">
            <a:extLst>
              <a:ext uri="{FF2B5EF4-FFF2-40B4-BE49-F238E27FC236}">
                <a16:creationId xmlns:a16="http://schemas.microsoft.com/office/drawing/2014/main" id="{8CC49329-FBB5-0C45-81E9-D1CBCE1EC828}"/>
              </a:ext>
            </a:extLst>
          </p:cNvPr>
          <p:cNvPicPr>
            <a:picLocks noChangeAspect="1"/>
          </p:cNvPicPr>
          <p:nvPr/>
        </p:nvPicPr>
        <p:blipFill rotWithShape="1">
          <a:blip r:embed="rId42"/>
          <a:srcRect t="4273" r="14009" b="37144"/>
          <a:stretch/>
        </p:blipFill>
        <p:spPr>
          <a:xfrm>
            <a:off x="6183255" y="31744649"/>
            <a:ext cx="4390130" cy="2811168"/>
          </a:xfrm>
          <a:prstGeom prst="rect">
            <a:avLst/>
          </a:prstGeom>
        </p:spPr>
      </p:pic>
      <p:pic>
        <p:nvPicPr>
          <p:cNvPr id="121" name="図 120">
            <a:extLst>
              <a:ext uri="{FF2B5EF4-FFF2-40B4-BE49-F238E27FC236}">
                <a16:creationId xmlns:a16="http://schemas.microsoft.com/office/drawing/2014/main" id="{997006FF-4DB2-DD45-A689-3553944E9B63}"/>
              </a:ext>
            </a:extLst>
          </p:cNvPr>
          <p:cNvPicPr>
            <a:picLocks noChangeAspect="1"/>
          </p:cNvPicPr>
          <p:nvPr/>
        </p:nvPicPr>
        <p:blipFill rotWithShape="1">
          <a:blip r:embed="rId43"/>
          <a:srcRect t="6972" r="29265"/>
          <a:stretch/>
        </p:blipFill>
        <p:spPr>
          <a:xfrm>
            <a:off x="2179214" y="28984355"/>
            <a:ext cx="4215714" cy="2833321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C2BA702F-1EB1-BE48-AC3C-18520260CD29}"/>
              </a:ext>
            </a:extLst>
          </p:cNvPr>
          <p:cNvPicPr>
            <a:picLocks noChangeAspect="1"/>
          </p:cNvPicPr>
          <p:nvPr/>
        </p:nvPicPr>
        <p:blipFill rotWithShape="1">
          <a:blip r:embed="rId44"/>
          <a:srcRect t="5077" r="12977" b="36028"/>
          <a:stretch/>
        </p:blipFill>
        <p:spPr>
          <a:xfrm>
            <a:off x="1952097" y="31795878"/>
            <a:ext cx="4442831" cy="2826159"/>
          </a:xfrm>
          <a:prstGeom prst="rect">
            <a:avLst/>
          </a:prstGeom>
        </p:spPr>
      </p:pic>
      <p:cxnSp>
        <p:nvCxnSpPr>
          <p:cNvPr id="141" name="直線コネクタ 140">
            <a:extLst>
              <a:ext uri="{FF2B5EF4-FFF2-40B4-BE49-F238E27FC236}">
                <a16:creationId xmlns:a16="http://schemas.microsoft.com/office/drawing/2014/main" id="{480F5B6F-6EA1-6540-8A1B-1B5F830D7471}"/>
              </a:ext>
            </a:extLst>
          </p:cNvPr>
          <p:cNvCxnSpPr>
            <a:cxnSpLocks/>
          </p:cNvCxnSpPr>
          <p:nvPr/>
        </p:nvCxnSpPr>
        <p:spPr>
          <a:xfrm>
            <a:off x="11103005" y="33036592"/>
            <a:ext cx="3649145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左中かっこ 149">
            <a:extLst>
              <a:ext uri="{FF2B5EF4-FFF2-40B4-BE49-F238E27FC236}">
                <a16:creationId xmlns:a16="http://schemas.microsoft.com/office/drawing/2014/main" id="{186B2FD4-EB8E-4645-904A-24C7AB35380B}"/>
              </a:ext>
            </a:extLst>
          </p:cNvPr>
          <p:cNvSpPr/>
          <p:nvPr/>
        </p:nvSpPr>
        <p:spPr>
          <a:xfrm flipH="1">
            <a:off x="12263857" y="33104797"/>
            <a:ext cx="170908" cy="442097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80" name="テキスト ボックス 179">
            <a:extLst>
              <a:ext uri="{FF2B5EF4-FFF2-40B4-BE49-F238E27FC236}">
                <a16:creationId xmlns:a16="http://schemas.microsoft.com/office/drawing/2014/main" id="{E6368580-F2AB-BE41-9560-F9C4429515B5}"/>
              </a:ext>
            </a:extLst>
          </p:cNvPr>
          <p:cNvSpPr txBox="1"/>
          <p:nvPr/>
        </p:nvSpPr>
        <p:spPr>
          <a:xfrm>
            <a:off x="12429533" y="33057000"/>
            <a:ext cx="13816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2000" b="1" dirty="0">
                <a:solidFill>
                  <a:srgbClr val="FF0000"/>
                </a:solidFill>
              </a:rPr>
              <a:t>Negative</a:t>
            </a:r>
          </a:p>
          <a:p>
            <a:pPr algn="r"/>
            <a:r>
              <a:rPr kumimoji="1" lang="en-US" altLang="ja-JP" sz="2000" b="1" dirty="0">
                <a:solidFill>
                  <a:srgbClr val="FF0000"/>
                </a:solidFill>
              </a:rPr>
              <a:t>Correlation</a:t>
            </a:r>
            <a:endParaRPr kumimoji="1" lang="ja-JP" altLang="en-US" sz="2000" b="1">
              <a:solidFill>
                <a:srgbClr val="FF0000"/>
              </a:solidFill>
            </a:endParaRPr>
          </a:p>
        </p:txBody>
      </p:sp>
      <p:cxnSp>
        <p:nvCxnSpPr>
          <p:cNvPr id="192" name="直線コネクタ 191">
            <a:extLst>
              <a:ext uri="{FF2B5EF4-FFF2-40B4-BE49-F238E27FC236}">
                <a16:creationId xmlns:a16="http://schemas.microsoft.com/office/drawing/2014/main" id="{72589371-956B-E549-A519-6A8A8A382E66}"/>
              </a:ext>
            </a:extLst>
          </p:cNvPr>
          <p:cNvCxnSpPr>
            <a:cxnSpLocks/>
          </p:cNvCxnSpPr>
          <p:nvPr/>
        </p:nvCxnSpPr>
        <p:spPr>
          <a:xfrm>
            <a:off x="6831025" y="33033554"/>
            <a:ext cx="3649145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線コネクタ 192">
            <a:extLst>
              <a:ext uri="{FF2B5EF4-FFF2-40B4-BE49-F238E27FC236}">
                <a16:creationId xmlns:a16="http://schemas.microsoft.com/office/drawing/2014/main" id="{AE46C176-53F6-7745-B255-E1D04241E707}"/>
              </a:ext>
            </a:extLst>
          </p:cNvPr>
          <p:cNvCxnSpPr>
            <a:cxnSpLocks/>
          </p:cNvCxnSpPr>
          <p:nvPr/>
        </p:nvCxnSpPr>
        <p:spPr>
          <a:xfrm>
            <a:off x="2599840" y="33060850"/>
            <a:ext cx="3649145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左中かっこ 193">
            <a:extLst>
              <a:ext uri="{FF2B5EF4-FFF2-40B4-BE49-F238E27FC236}">
                <a16:creationId xmlns:a16="http://schemas.microsoft.com/office/drawing/2014/main" id="{1FD69A25-19EC-1D42-B3A5-708C61BC7596}"/>
              </a:ext>
            </a:extLst>
          </p:cNvPr>
          <p:cNvSpPr/>
          <p:nvPr/>
        </p:nvSpPr>
        <p:spPr>
          <a:xfrm>
            <a:off x="8012931" y="33050204"/>
            <a:ext cx="193183" cy="293601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95" name="テキスト ボックス 194">
            <a:extLst>
              <a:ext uri="{FF2B5EF4-FFF2-40B4-BE49-F238E27FC236}">
                <a16:creationId xmlns:a16="http://schemas.microsoft.com/office/drawing/2014/main" id="{CFFCC90C-397D-1747-9BC0-23DBDE51AA73}"/>
              </a:ext>
            </a:extLst>
          </p:cNvPr>
          <p:cNvSpPr txBox="1"/>
          <p:nvPr/>
        </p:nvSpPr>
        <p:spPr>
          <a:xfrm>
            <a:off x="6750690" y="33008942"/>
            <a:ext cx="13816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2000" b="1" dirty="0">
                <a:solidFill>
                  <a:srgbClr val="FF0000"/>
                </a:solidFill>
              </a:rPr>
              <a:t>Negative</a:t>
            </a:r>
          </a:p>
          <a:p>
            <a:pPr algn="r"/>
            <a:r>
              <a:rPr kumimoji="1" lang="en-US" altLang="ja-JP" sz="2000" b="1" dirty="0">
                <a:solidFill>
                  <a:srgbClr val="FF0000"/>
                </a:solidFill>
              </a:rPr>
              <a:t>Correlation</a:t>
            </a:r>
            <a:endParaRPr kumimoji="1" lang="ja-JP" altLang="en-US" sz="2000" b="1">
              <a:solidFill>
                <a:srgbClr val="FF0000"/>
              </a:solidFill>
            </a:endParaRPr>
          </a:p>
        </p:txBody>
      </p:sp>
      <p:sp>
        <p:nvSpPr>
          <p:cNvPr id="196" name="テキスト ボックス 195">
            <a:extLst>
              <a:ext uri="{FF2B5EF4-FFF2-40B4-BE49-F238E27FC236}">
                <a16:creationId xmlns:a16="http://schemas.microsoft.com/office/drawing/2014/main" id="{1A70A7A4-1CBE-7842-99C5-D98907C76002}"/>
              </a:ext>
            </a:extLst>
          </p:cNvPr>
          <p:cNvSpPr txBox="1"/>
          <p:nvPr/>
        </p:nvSpPr>
        <p:spPr>
          <a:xfrm>
            <a:off x="2931274" y="33005233"/>
            <a:ext cx="13805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2000" b="1" dirty="0">
                <a:solidFill>
                  <a:srgbClr val="FF0000"/>
                </a:solidFill>
              </a:rPr>
              <a:t>Negative</a:t>
            </a:r>
          </a:p>
          <a:p>
            <a:pPr algn="r"/>
            <a:r>
              <a:rPr kumimoji="1" lang="en-US" altLang="ja-JP" sz="2000" b="1" dirty="0">
                <a:solidFill>
                  <a:srgbClr val="FF0000"/>
                </a:solidFill>
              </a:rPr>
              <a:t>Correlation</a:t>
            </a:r>
            <a:endParaRPr kumimoji="1" lang="ja-JP" altLang="en-US" sz="2000" b="1">
              <a:solidFill>
                <a:srgbClr val="FF0000"/>
              </a:solidFill>
            </a:endParaRPr>
          </a:p>
        </p:txBody>
      </p:sp>
      <p:sp>
        <p:nvSpPr>
          <p:cNvPr id="197" name="左中かっこ 196">
            <a:extLst>
              <a:ext uri="{FF2B5EF4-FFF2-40B4-BE49-F238E27FC236}">
                <a16:creationId xmlns:a16="http://schemas.microsoft.com/office/drawing/2014/main" id="{4AE11419-C797-E44B-8D2E-B1B5D52C2731}"/>
              </a:ext>
            </a:extLst>
          </p:cNvPr>
          <p:cNvSpPr/>
          <p:nvPr/>
        </p:nvSpPr>
        <p:spPr>
          <a:xfrm>
            <a:off x="4262061" y="33038828"/>
            <a:ext cx="193183" cy="293601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ED55A610-A23F-5445-BA95-0C1E4B699EC7}"/>
              </a:ext>
            </a:extLst>
          </p:cNvPr>
          <p:cNvCxnSpPr>
            <a:cxnSpLocks/>
          </p:cNvCxnSpPr>
          <p:nvPr/>
        </p:nvCxnSpPr>
        <p:spPr>
          <a:xfrm flipH="1" flipV="1">
            <a:off x="22299595" y="27343710"/>
            <a:ext cx="1256998" cy="1374688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6F2503B9-B420-3B4D-A63D-0B0DA8726194}"/>
              </a:ext>
            </a:extLst>
          </p:cNvPr>
          <p:cNvCxnSpPr>
            <a:cxnSpLocks/>
          </p:cNvCxnSpPr>
          <p:nvPr/>
        </p:nvCxnSpPr>
        <p:spPr>
          <a:xfrm flipH="1" flipV="1">
            <a:off x="22336057" y="28047630"/>
            <a:ext cx="1220536" cy="752988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7DBE44B9-DF98-1B4F-B31B-D03406B91655}"/>
              </a:ext>
            </a:extLst>
          </p:cNvPr>
          <p:cNvCxnSpPr>
            <a:cxnSpLocks/>
          </p:cNvCxnSpPr>
          <p:nvPr/>
        </p:nvCxnSpPr>
        <p:spPr>
          <a:xfrm flipH="1">
            <a:off x="22336057" y="28879446"/>
            <a:ext cx="1220536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5A3774E2-05F0-FC42-8F28-E28020271A34}"/>
              </a:ext>
            </a:extLst>
          </p:cNvPr>
          <p:cNvSpPr txBox="1"/>
          <p:nvPr/>
        </p:nvSpPr>
        <p:spPr>
          <a:xfrm>
            <a:off x="23842560" y="28545174"/>
            <a:ext cx="5612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u="sng" dirty="0">
                <a:solidFill>
                  <a:srgbClr val="00B050"/>
                </a:solidFill>
              </a:rPr>
              <a:t>with </a:t>
            </a:r>
            <a:r>
              <a:rPr kumimoji="1" lang="en-US" altLang="ja-JP" sz="3200" u="sng" dirty="0" err="1">
                <a:solidFill>
                  <a:srgbClr val="00B050"/>
                </a:solidFill>
              </a:rPr>
              <a:t>tensored</a:t>
            </a:r>
            <a:r>
              <a:rPr kumimoji="1" lang="en-US" altLang="ja-JP" sz="3200" u="sng" dirty="0">
                <a:solidFill>
                  <a:srgbClr val="00B050"/>
                </a:solidFill>
              </a:rPr>
              <a:t> error mitigation</a:t>
            </a:r>
            <a:endParaRPr kumimoji="1" lang="ja-JP" altLang="en-US" sz="3200" u="sng">
              <a:solidFill>
                <a:srgbClr val="00B050"/>
              </a:solidFill>
            </a:endParaRPr>
          </a:p>
        </p:txBody>
      </p:sp>
      <p:sp>
        <p:nvSpPr>
          <p:cNvPr id="54" name="大かっこ 53">
            <a:extLst>
              <a:ext uri="{FF2B5EF4-FFF2-40B4-BE49-F238E27FC236}">
                <a16:creationId xmlns:a16="http://schemas.microsoft.com/office/drawing/2014/main" id="{FFDEE3C0-C7B2-2B4F-B120-177CECC90D70}"/>
              </a:ext>
            </a:extLst>
          </p:cNvPr>
          <p:cNvSpPr/>
          <p:nvPr/>
        </p:nvSpPr>
        <p:spPr>
          <a:xfrm>
            <a:off x="23702033" y="28620040"/>
            <a:ext cx="5532049" cy="489606"/>
          </a:xfrm>
          <a:prstGeom prst="bracketPair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テキスト ボックス 108">
                <a:extLst>
                  <a:ext uri="{FF2B5EF4-FFF2-40B4-BE49-F238E27FC236}">
                    <a16:creationId xmlns:a16="http://schemas.microsoft.com/office/drawing/2014/main" id="{C33AF783-29A7-4A41-BD31-2B9138772065}"/>
                  </a:ext>
                </a:extLst>
              </p:cNvPr>
              <p:cNvSpPr txBox="1"/>
              <p:nvPr/>
            </p:nvSpPr>
            <p:spPr>
              <a:xfrm>
                <a:off x="9212601" y="34515145"/>
                <a:ext cx="6641257" cy="3756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400" dirty="0"/>
                  <a:t>The curve labeled by 0 on lower graphs indicates the correlation of the term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⟨</m:t>
                    </m:r>
                    <m:sSubSup>
                      <m:sSubSupPr>
                        <m:ctrlPr>
                          <a:rPr lang="en-US" altLang="ja-JP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ja-JP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>
                        <m:d>
                          <m:dPr>
                            <m:ctrlPr>
                              <a:rPr lang="en-US" altLang="ja-JP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sSubSup>
                      <m:sSubSupPr>
                        <m:ctrlPr>
                          <a:rPr lang="en-US" altLang="ja-JP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ja-JP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  <m:sup>
                        <m:d>
                          <m:dPr>
                            <m:ctrlPr>
                              <a:rPr lang="en-US" altLang="ja-JP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ja-JP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⋯</m:t>
                    </m:r>
                    <m:sSubSup>
                      <m:sSubSupPr>
                        <m:ctrlPr>
                          <a:rPr lang="en-US" altLang="ja-JP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ja-JP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  <m:sup>
                        <m:d>
                          <m:dPr>
                            <m:ctrlPr>
                              <a:rPr lang="en-US" altLang="ja-JP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sup>
                    </m:sSubSup>
                    <m:r>
                      <a:rPr lang="en-US" altLang="ja-JP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altLang="ja-JP" sz="2400" dirty="0"/>
                  <a:t> for graph size N= 2,3,4,···</a:t>
                </a:r>
              </a:p>
              <a:p>
                <a:endParaRPr lang="en-US" altLang="ja-JP" sz="2400" dirty="0"/>
              </a:p>
              <a:p>
                <a:r>
                  <a:rPr lang="en-US" altLang="ja-JP" sz="2400" dirty="0"/>
                  <a:t>The i</a:t>
                </a:r>
                <a:r>
                  <a:rPr kumimoji="1" lang="en-US" altLang="ja-JP" sz="2400" b="0" dirty="0"/>
                  <a:t>nequality of </a:t>
                </a:r>
                <a:r>
                  <a:rPr kumimoji="1" lang="en-US" altLang="ja-JP" sz="2400" b="0" dirty="0" err="1"/>
                  <a:t>Baccari</a:t>
                </a:r>
                <a:r>
                  <a:rPr kumimoji="1" lang="en-US" altLang="ja-JP" sz="2400" b="0" dirty="0"/>
                  <a:t> et al. [1] for star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kumimoji="1" lang="en-US" altLang="ja-JP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ja-JP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000" b="1" i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kumimoji="1" lang="en-US" altLang="ja-JP" sz="2000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b>
                          </m:sSub>
                        </m:sub>
                      </m:sSub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d>
                        <m:d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kumimoji="1" lang="en-US" altLang="ja-JP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ja-JP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ja-JP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ja-JP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ja-JP" sz="20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ja-JP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ja-JP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ja-JP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20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altLang="ja-JP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  <m:sSubSup>
                                <m:sSubSupPr>
                                  <m:ctrlPr>
                                    <a:rPr lang="en-US" altLang="ja-JP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ja-JP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ja-JP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20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∖{1}</m:t>
                              </m:r>
                            </m:sub>
                            <m:sup/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ja-JP" sz="2000" i="1" smtClean="0">
                                      <a:solidFill>
                                        <a:srgbClr val="FF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ja-JP" sz="2000" i="1">
                                          <a:solidFill>
                                            <a:srgbClr val="FF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ja-JP" sz="2000" i="1">
                                          <a:solidFill>
                                            <a:srgbClr val="FF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ja-JP" sz="2000" b="0" i="1" smtClean="0">
                                          <a:solidFill>
                                            <a:srgbClr val="FF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altLang="ja-JP" sz="2000" i="1">
                                              <a:solidFill>
                                                <a:srgbClr val="FF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ja-JP" sz="2000" i="1">
                                              <a:solidFill>
                                                <a:srgbClr val="FF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altLang="ja-JP" sz="2000" i="1">
                                          <a:solidFill>
                                            <a:srgbClr val="FF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ja-JP" sz="2000" i="1">
                                          <a:solidFill>
                                            <a:srgbClr val="FF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ja-JP" sz="2000" b="0" i="1" smtClean="0">
                                          <a:solidFill>
                                            <a:srgbClr val="FF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altLang="ja-JP" sz="2000" i="1">
                                              <a:solidFill>
                                                <a:srgbClr val="FF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ja-JP" sz="2000" b="0" i="1" smtClean="0">
                                              <a:solidFill>
                                                <a:srgbClr val="FF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altLang="ja-JP" sz="2400" dirty="0"/>
              </a:p>
              <a:p>
                <a:r>
                  <a:rPr kumimoji="1" lang="en-US" altLang="ja-JP" sz="2400" dirty="0"/>
                  <a:t>→ Given a graph 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kumimoji="1" lang="en-US" altLang="ja-JP" sz="2400" dirty="0"/>
                  <a:t>, we can prepare a corresponding</a:t>
                </a:r>
                <a:r>
                  <a:rPr lang="en-US" altLang="ja-JP" sz="2400" dirty="0"/>
                  <a:t> inequality of </a:t>
                </a:r>
                <a:r>
                  <a:rPr lang="en-US" altLang="ja-JP" sz="2400" dirty="0" err="1"/>
                  <a:t>Baccari</a:t>
                </a:r>
                <a:r>
                  <a:rPr lang="en-US" altLang="ja-JP" sz="2400" dirty="0"/>
                  <a:t> et al. [1]</a:t>
                </a:r>
                <a:r>
                  <a:rPr kumimoji="1" lang="en-US" altLang="ja-JP" sz="2400" dirty="0"/>
                  <a:t> </a:t>
                </a:r>
                <a:endParaRPr kumimoji="1" lang="ja-JP" altLang="en-US" sz="2400"/>
              </a:p>
            </p:txBody>
          </p:sp>
        </mc:Choice>
        <mc:Fallback xmlns="">
          <p:sp>
            <p:nvSpPr>
              <p:cNvPr id="109" name="テキスト ボックス 108">
                <a:extLst>
                  <a:ext uri="{FF2B5EF4-FFF2-40B4-BE49-F238E27FC236}">
                    <a16:creationId xmlns:a16="http://schemas.microsoft.com/office/drawing/2014/main" id="{C33AF783-29A7-4A41-BD31-2B9138772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2601" y="34515145"/>
                <a:ext cx="6641257" cy="3756093"/>
              </a:xfrm>
              <a:prstGeom prst="rect">
                <a:avLst/>
              </a:prstGeom>
              <a:blipFill>
                <a:blip r:embed="rId45"/>
                <a:stretch>
                  <a:fillRect l="-1145" t="-1351" r="-2290" b="-148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大かっこ 109">
            <a:extLst>
              <a:ext uri="{FF2B5EF4-FFF2-40B4-BE49-F238E27FC236}">
                <a16:creationId xmlns:a16="http://schemas.microsoft.com/office/drawing/2014/main" id="{A609C92C-5216-CE4D-BD3C-E1D728E461E6}"/>
              </a:ext>
            </a:extLst>
          </p:cNvPr>
          <p:cNvSpPr/>
          <p:nvPr/>
        </p:nvSpPr>
        <p:spPr>
          <a:xfrm>
            <a:off x="968025" y="34689185"/>
            <a:ext cx="8227331" cy="3649065"/>
          </a:xfrm>
          <a:prstGeom prst="bracketPair">
            <a:avLst>
              <a:gd name="adj" fmla="val 8754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2" name="図 111">
            <a:extLst>
              <a:ext uri="{FF2B5EF4-FFF2-40B4-BE49-F238E27FC236}">
                <a16:creationId xmlns:a16="http://schemas.microsoft.com/office/drawing/2014/main" id="{76EBBF05-A648-A44E-A060-C1E7C3AFE35C}"/>
              </a:ext>
            </a:extLst>
          </p:cNvPr>
          <p:cNvPicPr>
            <a:picLocks noChangeAspect="1"/>
          </p:cNvPicPr>
          <p:nvPr/>
        </p:nvPicPr>
        <p:blipFill>
          <a:blip r:embed="rId46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8203" y="34661826"/>
            <a:ext cx="3721974" cy="3601180"/>
          </a:xfrm>
          <a:prstGeom prst="rect">
            <a:avLst/>
          </a:prstGeom>
        </p:spPr>
      </p:pic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72498B66-5F8D-ED4E-BFEC-CD7E0EF2A77B}"/>
              </a:ext>
            </a:extLst>
          </p:cNvPr>
          <p:cNvSpPr txBox="1"/>
          <p:nvPr/>
        </p:nvSpPr>
        <p:spPr>
          <a:xfrm>
            <a:off x="4614641" y="34801033"/>
            <a:ext cx="45376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We also report the violation of inequality of </a:t>
            </a:r>
            <a:r>
              <a:rPr lang="en-US" altLang="ja-JP" sz="2400" dirty="0" err="1"/>
              <a:t>Baccariet</a:t>
            </a:r>
            <a:r>
              <a:rPr lang="en-US" altLang="ja-JP" sz="2400" dirty="0"/>
              <a:t> al. in the </a:t>
            </a:r>
            <a:r>
              <a:rPr lang="en-US" altLang="ja-JP" sz="2400" dirty="0" err="1"/>
              <a:t>subdivied</a:t>
            </a:r>
            <a:r>
              <a:rPr lang="en-US" altLang="ja-JP" sz="2400" dirty="0"/>
              <a:t> honeycomb graph using whole 65-qubits, which is the qubit topology of </a:t>
            </a:r>
            <a:r>
              <a:rPr lang="en-US" altLang="ja-JP" sz="2400" dirty="0" err="1"/>
              <a:t>ibmq_manhattan</a:t>
            </a:r>
            <a:r>
              <a:rPr lang="en-US" altLang="ja-JP" sz="2400" dirty="0"/>
              <a:t>.</a:t>
            </a:r>
          </a:p>
          <a:p>
            <a:endParaRPr lang="en-US" altLang="ja-JP" sz="2400" dirty="0"/>
          </a:p>
          <a:p>
            <a:r>
              <a:rPr lang="en-US" altLang="ja-JP" sz="2400" dirty="0"/>
              <a:t>classical bound   : 88</a:t>
            </a:r>
          </a:p>
          <a:p>
            <a:r>
              <a:rPr kumimoji="1" lang="en-US" altLang="ja-JP" sz="2400" dirty="0"/>
              <a:t>quantum bound : 121.966</a:t>
            </a:r>
          </a:p>
          <a:p>
            <a:r>
              <a:rPr lang="en-US" altLang="ja-JP" sz="2400" dirty="0">
                <a:solidFill>
                  <a:srgbClr val="FF0000"/>
                </a:solidFill>
              </a:rPr>
              <a:t>our result            : 90.298</a:t>
            </a:r>
            <a:endParaRPr kumimoji="1" lang="en-US" altLang="ja-JP" sz="2400" dirty="0">
              <a:solidFill>
                <a:srgbClr val="FF0000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1623C72-E6D5-6D47-BE7F-D734B6C01B55}"/>
              </a:ext>
            </a:extLst>
          </p:cNvPr>
          <p:cNvSpPr/>
          <p:nvPr/>
        </p:nvSpPr>
        <p:spPr>
          <a:xfrm>
            <a:off x="14998447" y="29313657"/>
            <a:ext cx="14404592" cy="25100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t" anchorCtr="0"/>
          <a:lstStyle/>
          <a:p>
            <a:r>
              <a:rPr lang="en-US" altLang="ja-JP" sz="3600" u="sng" dirty="0">
                <a:solidFill>
                  <a:schemeClr val="tx1"/>
                </a:solidFill>
              </a:rPr>
              <a:t>Efficient </a:t>
            </a:r>
            <a:r>
              <a:rPr lang="en-US" altLang="ja-JP" sz="3600" u="sng" dirty="0" err="1">
                <a:solidFill>
                  <a:schemeClr val="tx1"/>
                </a:solidFill>
              </a:rPr>
              <a:t>tensored</a:t>
            </a:r>
            <a:r>
              <a:rPr lang="en-US" altLang="ja-JP" sz="3600" u="sng" dirty="0">
                <a:solidFill>
                  <a:schemeClr val="tx1"/>
                </a:solidFill>
              </a:rPr>
              <a:t> mitigation inspired by Mooney et al. [8]</a:t>
            </a:r>
          </a:p>
          <a:p>
            <a:pPr marL="457200" indent="-457200">
              <a:buAutoNum type="arabicPeriod"/>
            </a:pPr>
            <a:r>
              <a:rPr lang="en-US" altLang="ja-JP" sz="3200" dirty="0">
                <a:solidFill>
                  <a:schemeClr val="tx1"/>
                </a:solidFill>
              </a:rPr>
              <a:t>After every application of calibration matrix, probability values that are below certain shot scales are ignored.</a:t>
            </a:r>
          </a:p>
          <a:p>
            <a:pPr marL="457200" indent="-457200">
              <a:buAutoNum type="arabicPeriod"/>
            </a:pPr>
            <a:r>
              <a:rPr kumimoji="1" lang="en-US" altLang="ja-JP" sz="3200" dirty="0">
                <a:solidFill>
                  <a:schemeClr val="tx1"/>
                </a:solidFill>
              </a:rPr>
              <a:t>Negati</a:t>
            </a:r>
            <a:r>
              <a:rPr lang="en-US" altLang="ja-JP" sz="3200" dirty="0">
                <a:solidFill>
                  <a:schemeClr val="tx1"/>
                </a:solidFill>
              </a:rPr>
              <a:t>ve probability values are summed up and finally distributed to whole positive probability values.</a:t>
            </a:r>
            <a:endParaRPr kumimoji="1" lang="ja-JP" altLang="en-US" sz="3200">
              <a:solidFill>
                <a:schemeClr val="tx1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313A4DE-3928-2449-9CB8-C8385FF7B31F}"/>
              </a:ext>
            </a:extLst>
          </p:cNvPr>
          <p:cNvSpPr txBox="1"/>
          <p:nvPr/>
        </p:nvSpPr>
        <p:spPr>
          <a:xfrm>
            <a:off x="23679195" y="26675697"/>
            <a:ext cx="5351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Table of maximum size of violation we report in different graphs on each devices</a:t>
            </a:r>
            <a:endParaRPr kumimoji="1" lang="ja-JP" altLang="en-US" sz="3200"/>
          </a:p>
        </p:txBody>
      </p:sp>
      <p:sp>
        <p:nvSpPr>
          <p:cNvPr id="33" name="屈折矢印 32">
            <a:extLst>
              <a:ext uri="{FF2B5EF4-FFF2-40B4-BE49-F238E27FC236}">
                <a16:creationId xmlns:a16="http://schemas.microsoft.com/office/drawing/2014/main" id="{C03CB8A3-6910-7643-AB3D-F263C46E103D}"/>
              </a:ext>
            </a:extLst>
          </p:cNvPr>
          <p:cNvSpPr/>
          <p:nvPr/>
        </p:nvSpPr>
        <p:spPr>
          <a:xfrm>
            <a:off x="25884539" y="29050520"/>
            <a:ext cx="1002583" cy="894726"/>
          </a:xfrm>
          <a:prstGeom prst="bentUpArrow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0466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2943</TotalTime>
  <Words>1332</Words>
  <Application>Microsoft Macintosh PowerPoint</Application>
  <PresentationFormat>ユーザー設定</PresentationFormat>
  <Paragraphs>150</Paragraphs>
  <Slides>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9" baseType="lpstr">
      <vt:lpstr>游ゴシック</vt:lpstr>
      <vt:lpstr>游ゴシック Light</vt:lpstr>
      <vt:lpstr>Arial</vt:lpstr>
      <vt:lpstr>Calibri</vt:lpstr>
      <vt:lpstr>Calibri Light</vt:lpstr>
      <vt:lpstr>Cambria Math</vt:lpstr>
      <vt:lpstr>Times New Roman</vt:lpstr>
      <vt:lpstr>Office テーマ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Bo Yang</dc:creator>
  <cp:lastModifiedBy>Bo Yang</cp:lastModifiedBy>
  <cp:revision>120</cp:revision>
  <cp:lastPrinted>2021-02-01T15:35:39Z</cp:lastPrinted>
  <dcterms:created xsi:type="dcterms:W3CDTF">2021-01-05T09:39:17Z</dcterms:created>
  <dcterms:modified xsi:type="dcterms:W3CDTF">2021-07-03T09:17:04Z</dcterms:modified>
</cp:coreProperties>
</file>